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82" r:id="rId3"/>
    <p:sldMasterId id="2147483695" r:id="rId4"/>
  </p:sldMasterIdLst>
  <p:notesMasterIdLst>
    <p:notesMasterId r:id="rId40"/>
  </p:notesMasterIdLst>
  <p:sldIdLst>
    <p:sldId id="288" r:id="rId5"/>
    <p:sldId id="289" r:id="rId6"/>
    <p:sldId id="290" r:id="rId7"/>
    <p:sldId id="257" r:id="rId8"/>
    <p:sldId id="259" r:id="rId9"/>
    <p:sldId id="260" r:id="rId10"/>
    <p:sldId id="261" r:id="rId11"/>
    <p:sldId id="262"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2" r:id="rId30"/>
    <p:sldId id="283" r:id="rId31"/>
    <p:sldId id="284" r:id="rId32"/>
    <p:sldId id="285" r:id="rId33"/>
    <p:sldId id="294" r:id="rId34"/>
    <p:sldId id="291" r:id="rId35"/>
    <p:sldId id="295" r:id="rId36"/>
    <p:sldId id="286" r:id="rId37"/>
    <p:sldId id="287" r:id="rId38"/>
    <p:sldId id="293" r:id="rId3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3555" autoAdjust="0"/>
  </p:normalViewPr>
  <p:slideViewPr>
    <p:cSldViewPr snapToGrid="0">
      <p:cViewPr varScale="1">
        <p:scale>
          <a:sx n="48" d="100"/>
          <a:sy n="48" d="100"/>
        </p:scale>
        <p:origin x="1116"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D6FEB9-6F5E-44E1-A746-85DC05254434}" type="doc">
      <dgm:prSet loTypeId="urn:microsoft.com/office/officeart/2005/8/layout/arrow3" loCatId="relationship" qsTypeId="urn:microsoft.com/office/officeart/2005/8/quickstyle/simple1" qsCatId="simple" csTypeId="urn:microsoft.com/office/officeart/2005/8/colors/accent2_2" csCatId="accent2" phldr="1"/>
      <dgm:spPr/>
      <dgm:t>
        <a:bodyPr/>
        <a:lstStyle/>
        <a:p>
          <a:endParaRPr lang="en-US"/>
        </a:p>
      </dgm:t>
    </dgm:pt>
    <dgm:pt modelId="{2E8C4783-7010-42ED-A0F0-D4E95AFB2337}">
      <dgm:prSet phldrT="[文本]" custT="1"/>
      <dgm:spPr>
        <a:xfrm>
          <a:off x="450153" y="343003"/>
          <a:ext cx="2208265" cy="1800733"/>
        </a:xfrm>
        <a:prstGeom prst="rect">
          <a:avLst/>
        </a:prstGeom>
        <a:noFill/>
        <a:ln>
          <a:noFill/>
        </a:ln>
        <a:effectLst/>
      </dgm:spPr>
      <dgm:t>
        <a:bodyPr/>
        <a:lstStyle/>
        <a:p>
          <a:pPr>
            <a:buNone/>
          </a:pPr>
          <a:r>
            <a:rPr lang="en" sz="4800" dirty="0">
              <a:solidFill>
                <a:sysClr val="windowText" lastClr="000000">
                  <a:hueOff val="0"/>
                  <a:satOff val="0"/>
                  <a:lumOff val="0"/>
                  <a:alphaOff val="0"/>
                </a:sysClr>
              </a:solidFill>
              <a:latin typeface="Open Sans"/>
              <a:ea typeface="+mn-ea"/>
              <a:cs typeface="+mn-cs"/>
            </a:rPr>
            <a:t>Latency</a:t>
          </a:r>
          <a:endParaRPr lang="en-US" sz="4800" dirty="0">
            <a:solidFill>
              <a:sysClr val="windowText" lastClr="000000">
                <a:hueOff val="0"/>
                <a:satOff val="0"/>
                <a:lumOff val="0"/>
                <a:alphaOff val="0"/>
              </a:sysClr>
            </a:solidFill>
            <a:latin typeface="Calibri"/>
            <a:ea typeface="+mn-ea"/>
            <a:cs typeface="+mn-cs"/>
          </a:endParaRPr>
        </a:p>
      </dgm:t>
    </dgm:pt>
    <dgm:pt modelId="{C6EB658C-A7F0-4CA3-824C-CF57BF0200D3}" type="parTrans" cxnId="{ADB7E149-0646-4021-A407-5D7A6AF2122E}">
      <dgm:prSet/>
      <dgm:spPr/>
      <dgm:t>
        <a:bodyPr/>
        <a:lstStyle/>
        <a:p>
          <a:endParaRPr lang="en-US" sz="3200"/>
        </a:p>
      </dgm:t>
    </dgm:pt>
    <dgm:pt modelId="{013E5533-3F15-4DB4-AA30-BD3C65AC4EC2}" type="sibTrans" cxnId="{ADB7E149-0646-4021-A407-5D7A6AF2122E}">
      <dgm:prSet/>
      <dgm:spPr/>
      <dgm:t>
        <a:bodyPr/>
        <a:lstStyle/>
        <a:p>
          <a:endParaRPr lang="en-US" sz="3200"/>
        </a:p>
      </dgm:t>
    </dgm:pt>
    <dgm:pt modelId="{B920E8BE-4E6A-4899-A0DF-A8C9A1784094}">
      <dgm:prSet phldrT="[文本]" custT="1"/>
      <dgm:spPr>
        <a:xfrm>
          <a:off x="1726233" y="2115289"/>
          <a:ext cx="2208265" cy="1800733"/>
        </a:xfrm>
        <a:prstGeom prst="rect">
          <a:avLst/>
        </a:prstGeom>
        <a:noFill/>
        <a:ln>
          <a:noFill/>
        </a:ln>
        <a:effectLst/>
      </dgm:spPr>
      <dgm:t>
        <a:bodyPr/>
        <a:lstStyle/>
        <a:p>
          <a:pPr>
            <a:buNone/>
          </a:pPr>
          <a:r>
            <a:rPr lang="en" sz="4800" dirty="0">
              <a:solidFill>
                <a:sysClr val="windowText" lastClr="000000">
                  <a:hueOff val="0"/>
                  <a:satOff val="0"/>
                  <a:lumOff val="0"/>
                  <a:alphaOff val="0"/>
                </a:sysClr>
              </a:solidFill>
              <a:latin typeface="Open Sans"/>
              <a:ea typeface="+mn-ea"/>
              <a:cs typeface="+mn-cs"/>
            </a:rPr>
            <a:t>$$$$</a:t>
          </a:r>
          <a:endParaRPr lang="en-US" sz="4800" dirty="0">
            <a:solidFill>
              <a:sysClr val="windowText" lastClr="000000">
                <a:hueOff val="0"/>
                <a:satOff val="0"/>
                <a:lumOff val="0"/>
                <a:alphaOff val="0"/>
              </a:sysClr>
            </a:solidFill>
            <a:latin typeface="Calibri"/>
            <a:ea typeface="+mn-ea"/>
            <a:cs typeface="+mn-cs"/>
          </a:endParaRPr>
        </a:p>
      </dgm:t>
    </dgm:pt>
    <dgm:pt modelId="{CCBC29ED-CD76-4CF3-9E36-F92F16E9D97E}" type="parTrans" cxnId="{A106B9D8-5C2C-4D83-9AF6-437BD1369F25}">
      <dgm:prSet/>
      <dgm:spPr/>
      <dgm:t>
        <a:bodyPr/>
        <a:lstStyle/>
        <a:p>
          <a:endParaRPr lang="en-US" sz="3200"/>
        </a:p>
      </dgm:t>
    </dgm:pt>
    <dgm:pt modelId="{81117B5F-A425-4437-B2E2-C5103ED52A52}" type="sibTrans" cxnId="{A106B9D8-5C2C-4D83-9AF6-437BD1369F25}">
      <dgm:prSet/>
      <dgm:spPr/>
      <dgm:t>
        <a:bodyPr/>
        <a:lstStyle/>
        <a:p>
          <a:endParaRPr lang="en-US" sz="3200"/>
        </a:p>
      </dgm:t>
    </dgm:pt>
    <dgm:pt modelId="{0337333B-5132-438A-8F37-5E5BEA1FBAAB}" type="pres">
      <dgm:prSet presAssocID="{91D6FEB9-6F5E-44E1-A746-85DC05254434}" presName="compositeShape" presStyleCnt="0">
        <dgm:presLayoutVars>
          <dgm:chMax val="2"/>
          <dgm:dir/>
          <dgm:resizeHandles val="exact"/>
        </dgm:presLayoutVars>
      </dgm:prSet>
      <dgm:spPr/>
    </dgm:pt>
    <dgm:pt modelId="{24D9E5C0-2DB7-470A-BA7B-CA560D63E1CC}" type="pres">
      <dgm:prSet presAssocID="{91D6FEB9-6F5E-44E1-A746-85DC05254434}" presName="divider" presStyleLbl="fgShp" presStyleIdx="0" presStyleCnt="1" custAng="19924105"/>
      <dgm:spPr>
        <a:xfrm rot="19624105">
          <a:off x="13896" y="1894088"/>
          <a:ext cx="4131789" cy="499282"/>
        </a:xfrm>
        <a:prstGeom prst="mathMinus">
          <a:avLst/>
        </a:prstGeom>
        <a:solidFill>
          <a:srgbClr val="ED7D31">
            <a:tint val="6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FEA69214-6E9F-4A15-9A26-51BFB0A9DE30}" type="pres">
      <dgm:prSet presAssocID="{2E8C4783-7010-42ED-A0F0-D4E95AFB2337}" presName="downArrow" presStyleLbl="node1" presStyleIdx="0" presStyleCnt="2" custScaleX="42685" custLinFactX="89224" custLinFactY="14155" custLinFactNeighborX="100000" custLinFactNeighborY="100000"/>
      <dgm:spPr>
        <a:xfrm>
          <a:off x="3218037" y="2172112"/>
          <a:ext cx="532655" cy="1714984"/>
        </a:xfrm>
        <a:prstGeom prst="downArrow">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4E04C7B9-F675-45EC-990B-93C2EC639DA7}" type="pres">
      <dgm:prSet presAssocID="{2E8C4783-7010-42ED-A0F0-D4E95AFB2337}" presName="downArrowText" presStyleLbl="revTx" presStyleIdx="0" presStyleCnt="2" custScaleX="165902" custLinFactNeighborX="-89532" custLinFactNeighborY="17884">
        <dgm:presLayoutVars>
          <dgm:bulletEnabled val="1"/>
        </dgm:presLayoutVars>
      </dgm:prSet>
      <dgm:spPr/>
    </dgm:pt>
    <dgm:pt modelId="{2ABD0831-E9AF-41C9-B3F0-3B5D47B096BF}" type="pres">
      <dgm:prSet presAssocID="{B920E8BE-4E6A-4899-A0DF-A8C9A1784094}" presName="upArrow" presStyleLbl="node1" presStyleIdx="1" presStyleCnt="2" custScaleX="42685" custLinFactX="-85773" custLinFactY="-10845" custLinFactNeighborX="-100000" custLinFactNeighborY="-100000"/>
      <dgm:spPr>
        <a:xfrm>
          <a:off x="451953" y="457128"/>
          <a:ext cx="532655" cy="1714984"/>
        </a:xfrm>
        <a:prstGeom prst="upArrow">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2272D003-6DC4-479F-8E42-EEE42C2297C4}" type="pres">
      <dgm:prSet presAssocID="{B920E8BE-4E6A-4899-A0DF-A8C9A1784094}" presName="upArrowText" presStyleLbl="revTx" presStyleIdx="1" presStyleCnt="2" custScaleX="165902" custLinFactX="15764" custLinFactNeighborX="100000" custLinFactNeighborY="-20627">
        <dgm:presLayoutVars>
          <dgm:bulletEnabled val="1"/>
        </dgm:presLayoutVars>
      </dgm:prSet>
      <dgm:spPr/>
    </dgm:pt>
  </dgm:ptLst>
  <dgm:cxnLst>
    <dgm:cxn modelId="{10267E2F-8FA1-4D32-9618-7D93275D2DEA}" type="presOf" srcId="{91D6FEB9-6F5E-44E1-A746-85DC05254434}" destId="{0337333B-5132-438A-8F37-5E5BEA1FBAAB}" srcOrd="0" destOrd="0" presId="urn:microsoft.com/office/officeart/2005/8/layout/arrow3"/>
    <dgm:cxn modelId="{ADB7E149-0646-4021-A407-5D7A6AF2122E}" srcId="{91D6FEB9-6F5E-44E1-A746-85DC05254434}" destId="{2E8C4783-7010-42ED-A0F0-D4E95AFB2337}" srcOrd="0" destOrd="0" parTransId="{C6EB658C-A7F0-4CA3-824C-CF57BF0200D3}" sibTransId="{013E5533-3F15-4DB4-AA30-BD3C65AC4EC2}"/>
    <dgm:cxn modelId="{B6357084-FA37-46E6-9DCD-3E306026F677}" type="presOf" srcId="{2E8C4783-7010-42ED-A0F0-D4E95AFB2337}" destId="{4E04C7B9-F675-45EC-990B-93C2EC639DA7}" srcOrd="0" destOrd="0" presId="urn:microsoft.com/office/officeart/2005/8/layout/arrow3"/>
    <dgm:cxn modelId="{A106B9D8-5C2C-4D83-9AF6-437BD1369F25}" srcId="{91D6FEB9-6F5E-44E1-A746-85DC05254434}" destId="{B920E8BE-4E6A-4899-A0DF-A8C9A1784094}" srcOrd="1" destOrd="0" parTransId="{CCBC29ED-CD76-4CF3-9E36-F92F16E9D97E}" sibTransId="{81117B5F-A425-4437-B2E2-C5103ED52A52}"/>
    <dgm:cxn modelId="{3C3DF6F3-464C-4391-BADF-7E6857414ADB}" type="presOf" srcId="{B920E8BE-4E6A-4899-A0DF-A8C9A1784094}" destId="{2272D003-6DC4-479F-8E42-EEE42C2297C4}" srcOrd="0" destOrd="0" presId="urn:microsoft.com/office/officeart/2005/8/layout/arrow3"/>
    <dgm:cxn modelId="{32975A9D-1313-488A-894A-70782AD2D520}" type="presParOf" srcId="{0337333B-5132-438A-8F37-5E5BEA1FBAAB}" destId="{24D9E5C0-2DB7-470A-BA7B-CA560D63E1CC}" srcOrd="0" destOrd="0" presId="urn:microsoft.com/office/officeart/2005/8/layout/arrow3"/>
    <dgm:cxn modelId="{3ECE3BB9-DF62-4BD5-A8A6-69F66F7E909E}" type="presParOf" srcId="{0337333B-5132-438A-8F37-5E5BEA1FBAAB}" destId="{FEA69214-6E9F-4A15-9A26-51BFB0A9DE30}" srcOrd="1" destOrd="0" presId="urn:microsoft.com/office/officeart/2005/8/layout/arrow3"/>
    <dgm:cxn modelId="{CE2024EF-1517-48C8-B1AD-D5B0C16DAF63}" type="presParOf" srcId="{0337333B-5132-438A-8F37-5E5BEA1FBAAB}" destId="{4E04C7B9-F675-45EC-990B-93C2EC639DA7}" srcOrd="2" destOrd="0" presId="urn:microsoft.com/office/officeart/2005/8/layout/arrow3"/>
    <dgm:cxn modelId="{B1B9C684-A01D-4369-A3ED-91F8E8FF5B66}" type="presParOf" srcId="{0337333B-5132-438A-8F37-5E5BEA1FBAAB}" destId="{2ABD0831-E9AF-41C9-B3F0-3B5D47B096BF}" srcOrd="3" destOrd="0" presId="urn:microsoft.com/office/officeart/2005/8/layout/arrow3"/>
    <dgm:cxn modelId="{DC81B4E5-4A31-4313-9279-5162793855DB}" type="presParOf" srcId="{0337333B-5132-438A-8F37-5E5BEA1FBAAB}" destId="{2272D003-6DC4-479F-8E42-EEE42C2297C4}" srcOrd="4" destOrd="0" presId="urn:microsoft.com/office/officeart/2005/8/layout/arrow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D9E5C0-2DB7-470A-BA7B-CA560D63E1CC}">
      <dsp:nvSpPr>
        <dsp:cNvPr id="0" name=""/>
        <dsp:cNvSpPr/>
      </dsp:nvSpPr>
      <dsp:spPr>
        <a:xfrm rot="19624105">
          <a:off x="29094" y="2992758"/>
          <a:ext cx="5458833" cy="905977"/>
        </a:xfrm>
        <a:prstGeom prst="mathMinus">
          <a:avLst/>
        </a:prstGeom>
        <a:solidFill>
          <a:srgbClr val="ED7D31">
            <a:tint val="6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FEA69214-6E9F-4A15-9A26-51BFB0A9DE30}">
      <dsp:nvSpPr>
        <dsp:cNvPr id="0" name=""/>
        <dsp:cNvSpPr/>
      </dsp:nvSpPr>
      <dsp:spPr>
        <a:xfrm>
          <a:off x="4268213" y="3491368"/>
          <a:ext cx="706482" cy="2756597"/>
        </a:xfrm>
        <a:prstGeom prst="downArrow">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04C7B9-F675-45EC-990B-93C2EC639DA7}">
      <dsp:nvSpPr>
        <dsp:cNvPr id="0" name=""/>
        <dsp:cNvSpPr/>
      </dsp:nvSpPr>
      <dsp:spPr>
        <a:xfrm>
          <a:off x="761649" y="517639"/>
          <a:ext cx="2928911" cy="2894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1376" tIns="341376" rIns="341376" bIns="341376" numCol="1" spcCol="1270" anchor="ctr" anchorCtr="0">
          <a:noAutofit/>
        </a:bodyPr>
        <a:lstStyle/>
        <a:p>
          <a:pPr marL="0" lvl="0" indent="0" algn="ctr" defTabSz="2133600">
            <a:lnSpc>
              <a:spcPct val="90000"/>
            </a:lnSpc>
            <a:spcBef>
              <a:spcPct val="0"/>
            </a:spcBef>
            <a:spcAft>
              <a:spcPct val="35000"/>
            </a:spcAft>
            <a:buNone/>
          </a:pPr>
          <a:r>
            <a:rPr lang="en" sz="4800" kern="1200" dirty="0">
              <a:solidFill>
                <a:sysClr val="windowText" lastClr="000000">
                  <a:hueOff val="0"/>
                  <a:satOff val="0"/>
                  <a:lumOff val="0"/>
                  <a:alphaOff val="0"/>
                </a:sysClr>
              </a:solidFill>
              <a:latin typeface="Open Sans"/>
              <a:ea typeface="+mn-ea"/>
              <a:cs typeface="+mn-cs"/>
            </a:rPr>
            <a:t>Latency</a:t>
          </a:r>
          <a:endParaRPr lang="en-US" sz="4800" kern="1200" dirty="0">
            <a:solidFill>
              <a:sysClr val="windowText" lastClr="000000">
                <a:hueOff val="0"/>
                <a:satOff val="0"/>
                <a:lumOff val="0"/>
                <a:alphaOff val="0"/>
              </a:sysClr>
            </a:solidFill>
            <a:latin typeface="Calibri"/>
            <a:ea typeface="+mn-ea"/>
            <a:cs typeface="+mn-cs"/>
          </a:endParaRPr>
        </a:p>
      </dsp:txBody>
      <dsp:txXfrm>
        <a:off x="761649" y="517639"/>
        <a:ext cx="2928911" cy="2894427"/>
      </dsp:txXfrm>
    </dsp:sp>
    <dsp:sp modelId="{2ABD0831-E9AF-41C9-B3F0-3B5D47B096BF}">
      <dsp:nvSpPr>
        <dsp:cNvPr id="0" name=""/>
        <dsp:cNvSpPr/>
      </dsp:nvSpPr>
      <dsp:spPr>
        <a:xfrm>
          <a:off x="599443" y="734771"/>
          <a:ext cx="706482" cy="2756597"/>
        </a:xfrm>
        <a:prstGeom prst="upArrow">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72D003-6DC4-479F-8E42-EEE42C2297C4}">
      <dsp:nvSpPr>
        <dsp:cNvPr id="0" name=""/>
        <dsp:cNvSpPr/>
      </dsp:nvSpPr>
      <dsp:spPr>
        <a:xfrm>
          <a:off x="2289572" y="3400032"/>
          <a:ext cx="2928911" cy="2894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1376" tIns="341376" rIns="341376" bIns="341376" numCol="1" spcCol="1270" anchor="ctr" anchorCtr="0">
          <a:noAutofit/>
        </a:bodyPr>
        <a:lstStyle/>
        <a:p>
          <a:pPr marL="0" lvl="0" indent="0" algn="ctr" defTabSz="2133600">
            <a:lnSpc>
              <a:spcPct val="90000"/>
            </a:lnSpc>
            <a:spcBef>
              <a:spcPct val="0"/>
            </a:spcBef>
            <a:spcAft>
              <a:spcPct val="35000"/>
            </a:spcAft>
            <a:buNone/>
          </a:pPr>
          <a:r>
            <a:rPr lang="en" sz="4800" kern="1200" dirty="0">
              <a:solidFill>
                <a:sysClr val="windowText" lastClr="000000">
                  <a:hueOff val="0"/>
                  <a:satOff val="0"/>
                  <a:lumOff val="0"/>
                  <a:alphaOff val="0"/>
                </a:sysClr>
              </a:solidFill>
              <a:latin typeface="Open Sans"/>
              <a:ea typeface="+mn-ea"/>
              <a:cs typeface="+mn-cs"/>
            </a:rPr>
            <a:t>$$$$</a:t>
          </a:r>
          <a:endParaRPr lang="en-US" sz="4800" kern="1200" dirty="0">
            <a:solidFill>
              <a:sysClr val="windowText" lastClr="000000">
                <a:hueOff val="0"/>
                <a:satOff val="0"/>
                <a:lumOff val="0"/>
                <a:alphaOff val="0"/>
              </a:sysClr>
            </a:solidFill>
            <a:latin typeface="Calibri"/>
            <a:ea typeface="+mn-ea"/>
            <a:cs typeface="+mn-cs"/>
          </a:endParaRPr>
        </a:p>
      </dsp:txBody>
      <dsp:txXfrm>
        <a:off x="2289572" y="3400032"/>
        <a:ext cx="2928911" cy="2894427"/>
      </dsp:txXfrm>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3000">
        <a:latin typeface="Helvetica Neue"/>
        <a:ea typeface="Helvetica Neue"/>
        <a:cs typeface="Helvetica Neue"/>
        <a:sym typeface="Helvetica Neue"/>
      </a:defRPr>
    </a:lvl1pPr>
    <a:lvl2pPr indent="228600" defTabSz="457200" latinLnBrk="0">
      <a:lnSpc>
        <a:spcPct val="117999"/>
      </a:lnSpc>
      <a:defRPr sz="3000">
        <a:latin typeface="Helvetica Neue"/>
        <a:ea typeface="Helvetica Neue"/>
        <a:cs typeface="Helvetica Neue"/>
        <a:sym typeface="Helvetica Neue"/>
      </a:defRPr>
    </a:lvl2pPr>
    <a:lvl3pPr indent="457200" defTabSz="457200" latinLnBrk="0">
      <a:lnSpc>
        <a:spcPct val="117999"/>
      </a:lnSpc>
      <a:defRPr sz="3000">
        <a:latin typeface="Helvetica Neue"/>
        <a:ea typeface="Helvetica Neue"/>
        <a:cs typeface="Helvetica Neue"/>
        <a:sym typeface="Helvetica Neue"/>
      </a:defRPr>
    </a:lvl3pPr>
    <a:lvl4pPr indent="685800" defTabSz="457200" latinLnBrk="0">
      <a:lnSpc>
        <a:spcPct val="117999"/>
      </a:lnSpc>
      <a:defRPr sz="3000">
        <a:latin typeface="Helvetica Neue"/>
        <a:ea typeface="Helvetica Neue"/>
        <a:cs typeface="Helvetica Neue"/>
        <a:sym typeface="Helvetica Neue"/>
      </a:defRPr>
    </a:lvl4pPr>
    <a:lvl5pPr indent="914400" defTabSz="457200" latinLnBrk="0">
      <a:lnSpc>
        <a:spcPct val="117999"/>
      </a:lnSpc>
      <a:defRPr sz="3000">
        <a:latin typeface="Helvetica Neue"/>
        <a:ea typeface="Helvetica Neue"/>
        <a:cs typeface="Helvetica Neue"/>
        <a:sym typeface="Helvetica Neue"/>
      </a:defRPr>
    </a:lvl5pPr>
    <a:lvl6pPr indent="1143000" defTabSz="457200" latinLnBrk="0">
      <a:lnSpc>
        <a:spcPct val="117999"/>
      </a:lnSpc>
      <a:defRPr sz="3000">
        <a:latin typeface="Helvetica Neue"/>
        <a:ea typeface="Helvetica Neue"/>
        <a:cs typeface="Helvetica Neue"/>
        <a:sym typeface="Helvetica Neue"/>
      </a:defRPr>
    </a:lvl6pPr>
    <a:lvl7pPr indent="1371600" defTabSz="457200" latinLnBrk="0">
      <a:lnSpc>
        <a:spcPct val="117999"/>
      </a:lnSpc>
      <a:defRPr sz="3000">
        <a:latin typeface="Helvetica Neue"/>
        <a:ea typeface="Helvetica Neue"/>
        <a:cs typeface="Helvetica Neue"/>
        <a:sym typeface="Helvetica Neue"/>
      </a:defRPr>
    </a:lvl7pPr>
    <a:lvl8pPr indent="1600200" defTabSz="457200" latinLnBrk="0">
      <a:lnSpc>
        <a:spcPct val="117999"/>
      </a:lnSpc>
      <a:defRPr sz="3000">
        <a:latin typeface="Helvetica Neue"/>
        <a:ea typeface="Helvetica Neue"/>
        <a:cs typeface="Helvetica Neue"/>
        <a:sym typeface="Helvetica Neue"/>
      </a:defRPr>
    </a:lvl8pPr>
    <a:lvl9pPr indent="1828800" defTabSz="457200" latinLnBrk="0">
      <a:lnSpc>
        <a:spcPct val="117999"/>
      </a:lnSpc>
      <a:defRPr sz="30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ommons.wikimedia.org/wiki/File:Network-server.svg"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commons.wikimedia.org/wiki/File:Eckert4.jp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abc.com"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cdnurl.abc.com"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cdn.abc.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cdn.abc.com"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cdn.abc.com"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commons.wikimedia.org/wiki/File:Eckert4.jp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ctr" defTabSz="584200" rtl="0" eaLnBrk="1" fontAlgn="auto" latinLnBrk="0" hangingPunct="0">
              <a:lnSpc>
                <a:spcPct val="100000"/>
              </a:lnSpc>
              <a:spcBef>
                <a:spcPts val="0"/>
              </a:spcBef>
              <a:spcAft>
                <a:spcPts val="0"/>
              </a:spcAft>
              <a:buClrTx/>
              <a:buSzTx/>
              <a:buFontTx/>
              <a:buNone/>
              <a:tabLst/>
              <a:defRPr/>
            </a:pPr>
            <a:fld id="{341D0AC1-9E77-403C-BD4A-A844836F515D}" type="slidenum">
              <a:rPr kumimoji="0" lang="zh-CN" altLang="en-US" sz="5000" b="0" i="0" u="none" strike="noStrike" kern="0" cap="none" spc="0" normalizeH="0" baseline="0" noProof="0" smtClean="0">
                <a:ln>
                  <a:noFill/>
                </a:ln>
                <a:solidFill>
                  <a:srgbClr val="000000"/>
                </a:solidFill>
                <a:effectLst/>
                <a:uLnTx/>
                <a:uFillTx/>
                <a:latin typeface="Helvetica Light"/>
                <a:ea typeface="宋体" panose="02010600030101010101" pitchFamily="2" charset="-122"/>
                <a:cs typeface="+mn-cs"/>
                <a:sym typeface="Helvetica Light"/>
              </a:rPr>
              <a:pPr marL="0" marR="0" lvl="0" indent="0" algn="ctr" defTabSz="584200" rtl="0" eaLnBrk="1" fontAlgn="auto" latinLnBrk="0" hangingPunct="0">
                <a:lnSpc>
                  <a:spcPct val="100000"/>
                </a:lnSpc>
                <a:spcBef>
                  <a:spcPts val="0"/>
                </a:spcBef>
                <a:spcAft>
                  <a:spcPts val="0"/>
                </a:spcAft>
                <a:buClrTx/>
                <a:buSzTx/>
                <a:buFontTx/>
                <a:buNone/>
                <a:tabLst/>
                <a:defRPr/>
              </a:pPr>
              <a:t>1</a:t>
            </a:fld>
            <a:endParaRPr kumimoji="0" lang="zh-CN" altLang="en-US" sz="5000" b="0" i="0" u="none" strike="noStrike" kern="0" cap="none" spc="0" normalizeH="0" baseline="0" noProof="0">
              <a:ln>
                <a:noFill/>
              </a:ln>
              <a:solidFill>
                <a:srgbClr val="000000"/>
              </a:solidFill>
              <a:effectLst/>
              <a:uLnTx/>
              <a:uFillTx/>
              <a:latin typeface="Helvetica Light"/>
              <a:ea typeface="宋体" panose="02010600030101010101" pitchFamily="2" charset="-122"/>
              <a:cs typeface="+mn-cs"/>
              <a:sym typeface="Helvetica Light"/>
            </a:endParaRPr>
          </a:p>
        </p:txBody>
      </p:sp>
    </p:spTree>
    <p:extLst>
      <p:ext uri="{BB962C8B-B14F-4D97-AF65-F5344CB8AC3E}">
        <p14:creationId xmlns:p14="http://schemas.microsoft.com/office/powerpoint/2010/main" val="29177728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noRot="1" noChangeAspect="1"/>
          </p:cNvSpPr>
          <p:nvPr>
            <p:ph type="sldImg"/>
          </p:nvPr>
        </p:nvSpPr>
        <p:spPr>
          <a:prstGeom prst="rect">
            <a:avLst/>
          </a:prstGeom>
        </p:spPr>
        <p:txBody>
          <a:bodyPr/>
          <a:lstStyle/>
          <a:p>
            <a:endParaRPr/>
          </a:p>
        </p:txBody>
      </p:sp>
      <p:sp>
        <p:nvSpPr>
          <p:cNvPr id="375" name="Shape 375"/>
          <p:cNvSpPr>
            <a:spLocks noGrp="1"/>
          </p:cNvSpPr>
          <p:nvPr>
            <p:ph type="body" sz="quarter" idx="1"/>
          </p:nvPr>
        </p:nvSpPr>
        <p:spPr>
          <a:prstGeom prst="rect">
            <a:avLst/>
          </a:prstGeom>
        </p:spPr>
        <p:txBody>
          <a:bodyPr/>
          <a:lstStyle/>
          <a:p>
            <a:pPr>
              <a:defRPr sz="2400"/>
            </a:pPr>
            <a:r>
              <a:t>Where does one put the content servers? </a:t>
            </a:r>
            <a:r>
              <a:rPr>
                <a:solidFill>
                  <a:schemeClr val="accent5"/>
                </a:solidFill>
              </a:rPr>
              <a:t>The placement decision is not necessarily about geographic distance, but about network distance! Which is partly why colocation facilities and Internet exchange points are great choices. An Internet exchange point or IXP is essentially a data center where ISPs connect with each other.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Shape 379"/>
          <p:cNvSpPr>
            <a:spLocks noGrp="1" noRot="1" noChangeAspect="1"/>
          </p:cNvSpPr>
          <p:nvPr>
            <p:ph type="sldImg"/>
          </p:nvPr>
        </p:nvSpPr>
        <p:spPr>
          <a:prstGeom prst="rect">
            <a:avLst/>
          </a:prstGeom>
        </p:spPr>
        <p:txBody>
          <a:bodyPr/>
          <a:lstStyle/>
          <a:p>
            <a:endParaRPr/>
          </a:p>
        </p:txBody>
      </p:sp>
      <p:sp>
        <p:nvSpPr>
          <p:cNvPr id="380" name="Shape 380"/>
          <p:cNvSpPr>
            <a:spLocks noGrp="1"/>
          </p:cNvSpPr>
          <p:nvPr>
            <p:ph type="body" sz="quarter" idx="1"/>
          </p:nvPr>
        </p:nvSpPr>
        <p:spPr>
          <a:prstGeom prst="rect">
            <a:avLst/>
          </a:prstGeom>
        </p:spPr>
        <p:txBody>
          <a:bodyPr/>
          <a:lstStyle>
            <a:lvl1pPr>
              <a:defRPr sz="2400"/>
            </a:lvl1pPr>
          </a:lstStyle>
          <a:p>
            <a:r>
              <a:t>This, for example, is the London Internet Exchange. It’s one of the largest IXPs in the World. It’s much like the Heathrow airport of the Internet, moving around 2Tbps on average. Such facilities hold lots of network equipment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Shape 384"/>
          <p:cNvSpPr>
            <a:spLocks noGrp="1" noRot="1" noChangeAspect="1"/>
          </p:cNvSpPr>
          <p:nvPr>
            <p:ph type="sldImg"/>
          </p:nvPr>
        </p:nvSpPr>
        <p:spPr>
          <a:prstGeom prst="rect">
            <a:avLst/>
          </a:prstGeom>
        </p:spPr>
        <p:txBody>
          <a:bodyPr/>
          <a:lstStyle/>
          <a:p>
            <a:endParaRPr/>
          </a:p>
        </p:txBody>
      </p:sp>
      <p:sp>
        <p:nvSpPr>
          <p:cNvPr id="385" name="Shape 385"/>
          <p:cNvSpPr>
            <a:spLocks noGrp="1"/>
          </p:cNvSpPr>
          <p:nvPr>
            <p:ph type="body" sz="quarter" idx="1"/>
          </p:nvPr>
        </p:nvSpPr>
        <p:spPr>
          <a:prstGeom prst="rect">
            <a:avLst/>
          </a:prstGeom>
        </p:spPr>
        <p:txBody>
          <a:bodyPr/>
          <a:lstStyle/>
          <a:p>
            <a:pPr>
              <a:defRPr sz="2400"/>
            </a:pPr>
            <a:r>
              <a:t>… like this. These are switch racks inside the world’s largest IXP (by traffic volume), located in Germany.</a:t>
            </a:r>
          </a:p>
          <a:p>
            <a:pPr>
              <a:defRPr sz="2400">
                <a:solidFill>
                  <a:schemeClr val="accent5"/>
                </a:solidFill>
              </a:defRPr>
            </a:pPr>
            <a:r>
              <a:t>Housing your servers inside such a facility (if you can afford it, and server-space is available) or in a data center hosted by an ISP directly connected to it =&gt; good connectivity to everywhere.</a:t>
            </a:r>
          </a:p>
          <a:p>
            <a:pPr>
              <a:defRPr sz="2400">
                <a:solidFill>
                  <a:schemeClr val="accent5"/>
                </a:solidFill>
              </a:defRPr>
            </a:pPr>
            <a:endParaRPr/>
          </a:p>
          <a:p>
            <a:pPr>
              <a:defRPr sz="2400">
                <a:solidFill>
                  <a:schemeClr val="accent5"/>
                </a:solidFill>
              </a:defRPr>
            </a:pPr>
            <a:r>
              <a:t>But why would an ISP host CDN servers? For one, it means the ISP pays less in transit costs to its provider, carrying lesser traffic because the CDN servers serve a lot of content. Also, this improves the service for the ISP’s users, although at times, I have great difficulty believing this is a concern.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Shape 408"/>
          <p:cNvSpPr>
            <a:spLocks noGrp="1" noRot="1" noChangeAspect="1"/>
          </p:cNvSpPr>
          <p:nvPr>
            <p:ph type="sldImg"/>
          </p:nvPr>
        </p:nvSpPr>
        <p:spPr>
          <a:prstGeom prst="rect">
            <a:avLst/>
          </a:prstGeom>
        </p:spPr>
        <p:txBody>
          <a:bodyPr/>
          <a:lstStyle/>
          <a:p>
            <a:endParaRPr/>
          </a:p>
        </p:txBody>
      </p:sp>
      <p:sp>
        <p:nvSpPr>
          <p:cNvPr id="409" name="Shape 409"/>
          <p:cNvSpPr>
            <a:spLocks noGrp="1"/>
          </p:cNvSpPr>
          <p:nvPr>
            <p:ph type="body" sz="quarter" idx="1"/>
          </p:nvPr>
        </p:nvSpPr>
        <p:spPr>
          <a:prstGeom prst="rect">
            <a:avLst/>
          </a:prstGeom>
        </p:spPr>
        <p:txBody>
          <a:bodyPr/>
          <a:lstStyle/>
          <a:p>
            <a:pPr>
              <a:defRPr sz="2400"/>
            </a:pPr>
            <a:r>
              <a:t>Here you’re looking at one such CDN location. I pulled these images from a NANOG talk by Netflix’s Dave Temkin. (NANOG is a network operators group, which often gives a cool peek into network operations.) Netflix equipment is connected to tens of large facilities (including both the London and Frankfurt ones we just looked at), and the numbers will only increase as the service expands. These servers replicate Netflix content and stream video to the end users. Netflix uses custom-built boxes optimized to deliver video to clients at a small power and space footprint.</a:t>
            </a:r>
          </a:p>
          <a:p>
            <a:pPr>
              <a:defRPr sz="2400"/>
            </a:pPr>
            <a:endParaRPr/>
          </a:p>
          <a:p>
            <a:pPr>
              <a:defRPr sz="2400">
                <a:solidFill>
                  <a:schemeClr val="accent5"/>
                </a:solidFill>
              </a:defRPr>
            </a:pPr>
            <a:r>
              <a:t>Different applications have different priorities. For Netflix’s video streams, 10s of locations with custom hardware work because latency is not the biggest determinant of performance for video streams (because of buffering). For latency sensitive Web applications, a larger number of locations with Web servers would work better. In fact, Akamai, claims to run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hape 430"/>
          <p:cNvSpPr>
            <a:spLocks noGrp="1" noRot="1" noChangeAspect="1"/>
          </p:cNvSpPr>
          <p:nvPr>
            <p:ph type="sldImg"/>
          </p:nvPr>
        </p:nvSpPr>
        <p:spPr>
          <a:prstGeom prst="rect">
            <a:avLst/>
          </a:prstGeom>
        </p:spPr>
        <p:txBody>
          <a:bodyPr/>
          <a:lstStyle/>
          <a:p>
            <a:endParaRPr/>
          </a:p>
        </p:txBody>
      </p:sp>
      <p:sp>
        <p:nvSpPr>
          <p:cNvPr id="431" name="Shape 431"/>
          <p:cNvSpPr>
            <a:spLocks noGrp="1"/>
          </p:cNvSpPr>
          <p:nvPr>
            <p:ph type="body" sz="quarter" idx="1"/>
          </p:nvPr>
        </p:nvSpPr>
        <p:spPr>
          <a:prstGeom prst="rect">
            <a:avLst/>
          </a:prstGeom>
        </p:spPr>
        <p:txBody>
          <a:bodyPr/>
          <a:lstStyle>
            <a:lvl1pPr>
              <a:defRPr sz="2400">
                <a:solidFill>
                  <a:schemeClr val="accent5"/>
                </a:solidFill>
              </a:defRPr>
            </a:lvl1pPr>
          </a:lstStyle>
          <a:p>
            <a:r>
              <a:t>As we noted earlier, CDNs move a lot of data around, and need to do it with small latency and high reliability. How does one network these locations? We already discussed briefly the physical interconnection aspects. But what I want to focus on here is the interesting opportunities for networking this setting provides at the routing and transport layers. At both layers, I’ll discuss one technique that’s in use in such networks today.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 name="Shape 434"/>
          <p:cNvSpPr>
            <a:spLocks noGrp="1" noRot="1" noChangeAspect="1"/>
          </p:cNvSpPr>
          <p:nvPr>
            <p:ph type="sldImg"/>
          </p:nvPr>
        </p:nvSpPr>
        <p:spPr>
          <a:prstGeom prst="rect">
            <a:avLst/>
          </a:prstGeom>
        </p:spPr>
        <p:txBody>
          <a:bodyPr/>
          <a:lstStyle/>
          <a:p>
            <a:endParaRPr/>
          </a:p>
        </p:txBody>
      </p:sp>
      <p:sp>
        <p:nvSpPr>
          <p:cNvPr id="435" name="Shape 435"/>
          <p:cNvSpPr>
            <a:spLocks noGrp="1"/>
          </p:cNvSpPr>
          <p:nvPr>
            <p:ph type="body" sz="quarter" idx="1"/>
          </p:nvPr>
        </p:nvSpPr>
        <p:spPr>
          <a:prstGeom prst="rect">
            <a:avLst/>
          </a:prstGeom>
        </p:spPr>
        <p:txBody>
          <a:bodyPr/>
          <a:lstStyle/>
          <a:p>
            <a:r>
              <a:t>Let’s start with routing …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lvl1pPr>
              <a:defRPr sz="2400">
                <a:solidFill>
                  <a:schemeClr val="accent5"/>
                </a:solidFill>
              </a:defRPr>
            </a:lvl1pPr>
          </a:lstStyle>
          <a:p>
            <a:r>
              <a:t>Unlike routing within data centers, Internet routing is driven by lots of independent players motivated by economics. This can lead to routes which are sub-optimal in terms of performance: an ISP might pick a next hop based not on which path has lower latency, but on which path is cheaper. Or sometimes, Internet routing can just suffer from configuration errors, and faults and anomalies which might take a while to be corrected.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hape 458"/>
          <p:cNvSpPr>
            <a:spLocks noGrp="1" noRot="1" noChangeAspect="1"/>
          </p:cNvSpPr>
          <p:nvPr>
            <p:ph type="sldImg"/>
          </p:nvPr>
        </p:nvSpPr>
        <p:spPr>
          <a:prstGeom prst="rect">
            <a:avLst/>
          </a:prstGeom>
        </p:spPr>
        <p:txBody>
          <a:bodyPr/>
          <a:lstStyle/>
          <a:p>
            <a:endParaRPr/>
          </a:p>
        </p:txBody>
      </p:sp>
      <p:sp>
        <p:nvSpPr>
          <p:cNvPr id="459" name="Shape 459"/>
          <p:cNvSpPr>
            <a:spLocks noGrp="1"/>
          </p:cNvSpPr>
          <p:nvPr>
            <p:ph type="body" sz="quarter" idx="1"/>
          </p:nvPr>
        </p:nvSpPr>
        <p:spPr>
          <a:prstGeom prst="rect">
            <a:avLst/>
          </a:prstGeom>
        </p:spPr>
        <p:txBody>
          <a:bodyPr/>
          <a:lstStyle/>
          <a:p>
            <a:pPr>
              <a:defRPr sz="2400"/>
            </a:pPr>
            <a:r>
              <a:t>Here you’re seeing a real traceroute from Taipei to Putian in China (IPs obscured here, so you don’t hammer the same addresses with your probes.) The end-end latency here is 290ms, while the shortest distance round-trip on earth’s surface between these locations is around 500 Km, which would be just 2.5ms at speed of light in fiber. </a:t>
            </a:r>
            <a:r>
              <a:rPr>
                <a:solidFill>
                  <a:schemeClr val="accent5"/>
                </a:solidFill>
              </a:rPr>
              <a:t>Sure, fiber isn’t laid along this shortest path, BUT that doesn’t explain a latency of 100x larger. Examining this trace revealed that this path runs through San Jose in the US! 21000 km.</a:t>
            </a:r>
          </a:p>
          <a:p>
            <a:pPr>
              <a:defRPr sz="2400"/>
            </a:pPr>
            <a:r>
              <a:rPr>
                <a:solidFill>
                  <a:schemeClr val="accent5"/>
                </a:solidFill>
              </a:rPr>
              <a:t>Now, this instance is particularly extreme, and probably a transient anomaly, but Internet routes can be sub-optimal quite often. Situations of the type in this slide …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Shape 482"/>
          <p:cNvSpPr>
            <a:spLocks noGrp="1" noRot="1" noChangeAspect="1"/>
          </p:cNvSpPr>
          <p:nvPr>
            <p:ph type="sldImg"/>
          </p:nvPr>
        </p:nvSpPr>
        <p:spPr>
          <a:prstGeom prst="rect">
            <a:avLst/>
          </a:prstGeom>
        </p:spPr>
        <p:txBody>
          <a:bodyPr/>
          <a:lstStyle/>
          <a:p>
            <a:endParaRPr/>
          </a:p>
        </p:txBody>
      </p:sp>
      <p:sp>
        <p:nvSpPr>
          <p:cNvPr id="483" name="Shape 483"/>
          <p:cNvSpPr>
            <a:spLocks noGrp="1"/>
          </p:cNvSpPr>
          <p:nvPr>
            <p:ph type="body" sz="quarter" idx="1"/>
          </p:nvPr>
        </p:nvSpPr>
        <p:spPr>
          <a:prstGeom prst="rect">
            <a:avLst/>
          </a:prstGeom>
        </p:spPr>
        <p:txBody>
          <a:bodyPr/>
          <a:lstStyle/>
          <a:p>
            <a:pPr>
              <a:defRPr sz="2400"/>
            </a:pPr>
            <a:r>
              <a:rPr dirty="0"/>
              <a:t>… present themselves frequently. Here, the latencies are such that the direct route’s latency </a:t>
            </a:r>
            <a:r>
              <a:rPr dirty="0" err="1"/>
              <a:t>l_ab</a:t>
            </a:r>
            <a:r>
              <a:rPr dirty="0"/>
              <a:t> is larger than the sum of latencies over an indirect path through x: </a:t>
            </a:r>
            <a:r>
              <a:rPr dirty="0" err="1"/>
              <a:t>l_ax</a:t>
            </a:r>
            <a:r>
              <a:rPr dirty="0"/>
              <a:t> and </a:t>
            </a:r>
            <a:r>
              <a:rPr dirty="0" err="1"/>
              <a:t>l_xb</a:t>
            </a:r>
            <a:r>
              <a:rPr dirty="0"/>
              <a:t>. </a:t>
            </a:r>
            <a:r>
              <a:rPr dirty="0">
                <a:solidFill>
                  <a:schemeClr val="accent5"/>
                </a:solidFill>
              </a:rPr>
              <a:t>This is called a triangle inequality violation — if the Internet were doing shortest path routing, we would not see such situations, at least at times when the routes involved are stable.</a:t>
            </a:r>
            <a:r>
              <a:rPr dirty="0"/>
              <a:t> </a:t>
            </a:r>
            <a:r>
              <a:rPr dirty="0">
                <a:solidFill>
                  <a:schemeClr val="accent5"/>
                </a:solidFill>
              </a:rPr>
              <a:t>The name triangle inequality violation comes from the property of a triangle, where the sum of lengths of any two sides must exceed the length of the third side.</a:t>
            </a:r>
          </a:p>
          <a:p>
            <a:pPr>
              <a:defRPr sz="2400"/>
            </a:pPr>
            <a:endParaRPr dirty="0">
              <a:solidFill>
                <a:schemeClr val="accent5"/>
              </a:solidFill>
            </a:endParaRPr>
          </a:p>
          <a:p>
            <a:pPr>
              <a:defRPr sz="2400"/>
            </a:pPr>
            <a:r>
              <a:rPr dirty="0">
                <a:solidFill>
                  <a:schemeClr val="accent5"/>
                </a:solidFill>
              </a:rPr>
              <a:t>So how do we obtain more control over routes to avoid such situations?</a:t>
            </a:r>
          </a:p>
          <a:p>
            <a:pPr>
              <a:defRPr sz="2400"/>
            </a:pPr>
            <a:r>
              <a:rPr dirty="0">
                <a:solidFill>
                  <a:schemeClr val="accent5"/>
                </a:solidFill>
              </a:rPr>
              <a:t>Well, we can use overlay routing.</a:t>
            </a:r>
            <a:r>
              <a:rPr dirty="0"/>
              <a:t> If we have networked equipment inside these networks, we can simply have packets at </a:t>
            </a:r>
            <a:r>
              <a:rPr i="1" dirty="0"/>
              <a:t>a</a:t>
            </a:r>
            <a:r>
              <a:rPr dirty="0"/>
              <a:t> destined for </a:t>
            </a:r>
            <a:r>
              <a:rPr i="1" dirty="0"/>
              <a:t>b</a:t>
            </a:r>
            <a:r>
              <a:rPr dirty="0"/>
              <a:t> go to </a:t>
            </a:r>
            <a:r>
              <a:rPr i="1" dirty="0"/>
              <a:t>x</a:t>
            </a:r>
            <a:r>
              <a:rPr dirty="0"/>
              <a:t>, and for </a:t>
            </a:r>
            <a:r>
              <a:rPr i="1" dirty="0"/>
              <a:t>x</a:t>
            </a:r>
            <a:r>
              <a:rPr dirty="0"/>
              <a:t> to forward them onwards. At its simplest these could just be servers moving packets via tunneling as shown here.</a:t>
            </a:r>
          </a:p>
          <a:p>
            <a:pPr>
              <a:defRPr sz="2400"/>
            </a:pPr>
            <a:r>
              <a:rPr dirty="0"/>
              <a:t>Thus, even if the a-x-b path is not available over the Internet’s BGP routing, nothing stops us from doing at a higher layer!</a:t>
            </a:r>
          </a:p>
          <a:p>
            <a:pPr>
              <a:defRPr sz="2400"/>
            </a:pPr>
            <a:endParaRPr dirty="0"/>
          </a:p>
          <a:p>
            <a:pPr>
              <a:defRPr sz="2400">
                <a:solidFill>
                  <a:srgbClr val="A6AAA9"/>
                </a:solidFill>
              </a:defRPr>
            </a:pPr>
            <a:r>
              <a:rPr dirty="0"/>
              <a:t>Server image is pub domain: </a:t>
            </a:r>
            <a:r>
              <a:rPr u="sng" dirty="0">
                <a:hlinkClick r:id="rId3"/>
              </a:rPr>
              <a:t>https://commons.wikimedia.org/wiki/File:Network-server.svg</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Shape 498"/>
          <p:cNvSpPr>
            <a:spLocks noGrp="1" noRot="1" noChangeAspect="1"/>
          </p:cNvSpPr>
          <p:nvPr>
            <p:ph type="sldImg"/>
          </p:nvPr>
        </p:nvSpPr>
        <p:spPr>
          <a:xfrm>
            <a:off x="381000" y="685800"/>
            <a:ext cx="6096000" cy="3429000"/>
          </a:xfrm>
          <a:prstGeom prst="rect">
            <a:avLst/>
          </a:prstGeom>
        </p:spPr>
        <p:txBody>
          <a:bodyPr/>
          <a:lstStyle/>
          <a:p>
            <a:endParaRPr/>
          </a:p>
        </p:txBody>
      </p:sp>
      <p:sp>
        <p:nvSpPr>
          <p:cNvPr id="499" name="Shape 499"/>
          <p:cNvSpPr>
            <a:spLocks noGrp="1"/>
          </p:cNvSpPr>
          <p:nvPr>
            <p:ph type="body" sz="quarter" idx="1"/>
          </p:nvPr>
        </p:nvSpPr>
        <p:spPr>
          <a:prstGeom prst="rect">
            <a:avLst/>
          </a:prstGeom>
        </p:spPr>
        <p:txBody>
          <a:bodyPr/>
          <a:lstStyle/>
          <a:p>
            <a:pPr>
              <a:defRPr sz="2400"/>
            </a:pPr>
            <a:r>
              <a:rPr dirty="0"/>
              <a:t>A 1999 study evaluated how much such routing could potentially improve latency. This is based on traceroute measurements between end-hosts. The measurements were collected over default routes on the Internet, and then compared against the best alternate routes they could stitch together passing through other end-hosts, in a manner similar to what I just described earlier. </a:t>
            </a:r>
            <a:r>
              <a:rPr dirty="0">
                <a:solidFill>
                  <a:schemeClr val="accent5"/>
                </a:solidFill>
              </a:rPr>
              <a:t>Now this dates back to 1999, and is biased towards university-based hosts and public traceroute servers, which may not quite be representative of typical end-host performance today. I wish there was newer and more extensive data available, but we’ll make do with this one — I wonder where we could get a large, representative sample.</a:t>
            </a:r>
          </a:p>
          <a:p>
            <a:pPr>
              <a:defRPr sz="2400"/>
            </a:pPr>
            <a:r>
              <a:rPr dirty="0"/>
              <a:t>For 30-55% of the host-pairs, routes with latency lower than the default path exist. In a significant fraction of these cases, improvements of more than 20ms!</a:t>
            </a:r>
          </a:p>
          <a:p>
            <a:pPr>
              <a:defRPr sz="2400"/>
            </a:pPr>
            <a:r>
              <a:rPr dirty="0"/>
              <a:t>The paper also includes similar analysis for loss rates. </a:t>
            </a:r>
          </a:p>
          <a:p>
            <a:pPr>
              <a:defRPr sz="2400"/>
            </a:pPr>
            <a:endParaRPr dirty="0"/>
          </a:p>
          <a:p>
            <a:pPr>
              <a:defRPr sz="2400"/>
            </a:pPr>
            <a:r>
              <a:rPr dirty="0"/>
              <a:t>While these measurements are old, this technique is used today in Akamai’s network.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pPr>
              <a:defRPr sz="2400"/>
            </a:pPr>
            <a:r>
              <a:rPr>
                <a:solidFill>
                  <a:schemeClr val="accent5"/>
                </a:solidFill>
              </a:rPr>
              <a:t>Let’s say you’re running a cloud service out of just one data center.</a:t>
            </a:r>
            <a:r>
              <a:t> This may be good enough for a small population of users located nearby. But what if clients all over the globe were to access this service? This approach provides no opportunity for load balancing, and tolerating failures at this site. Further, the far-away clients experience very high latencies. </a:t>
            </a:r>
            <a:r>
              <a:rPr>
                <a:solidFill>
                  <a:schemeClr val="accent5"/>
                </a:solidFill>
              </a:rPr>
              <a:t>If a single network round-trip is 300ms, a rich service making a large number of round-trips will provide a poor user experience.</a:t>
            </a:r>
          </a:p>
          <a:p>
            <a:pPr>
              <a:defRPr sz="2400"/>
            </a:pPr>
            <a:endParaRPr>
              <a:solidFill>
                <a:schemeClr val="accent5"/>
              </a:solidFill>
            </a:endParaRPr>
          </a:p>
          <a:p>
            <a:pPr>
              <a:defRPr sz="2400">
                <a:solidFill>
                  <a:srgbClr val="A6AAA9"/>
                </a:solidFill>
              </a:defRPr>
            </a:pPr>
            <a:r>
              <a:t>Public domain image: </a:t>
            </a:r>
            <a:r>
              <a:rPr u="sng">
                <a:hlinkClick r:id="rId3"/>
              </a:rPr>
              <a:t>https://commons.wikimedia.org/wiki/File:Eckert4.jpg</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Shape 533"/>
          <p:cNvSpPr>
            <a:spLocks noGrp="1" noRot="1" noChangeAspect="1"/>
          </p:cNvSpPr>
          <p:nvPr>
            <p:ph type="sldImg"/>
          </p:nvPr>
        </p:nvSpPr>
        <p:spPr>
          <a:prstGeom prst="rect">
            <a:avLst/>
          </a:prstGeom>
        </p:spPr>
        <p:txBody>
          <a:bodyPr/>
          <a:lstStyle/>
          <a:p>
            <a:endParaRPr/>
          </a:p>
        </p:txBody>
      </p:sp>
      <p:sp>
        <p:nvSpPr>
          <p:cNvPr id="534" name="Shape 534"/>
          <p:cNvSpPr>
            <a:spLocks noGrp="1"/>
          </p:cNvSpPr>
          <p:nvPr>
            <p:ph type="body" sz="quarter" idx="1"/>
          </p:nvPr>
        </p:nvSpPr>
        <p:spPr>
          <a:prstGeom prst="rect">
            <a:avLst/>
          </a:prstGeom>
        </p:spPr>
        <p:txBody>
          <a:bodyPr/>
          <a:lstStyle/>
          <a:p>
            <a:pPr>
              <a:defRPr sz="2400"/>
            </a:pPr>
            <a:r>
              <a:t>Let’s review how one would make this work. We need active probing or passive monitoring of data traffic between the locations to keep track of the performance metrics. Let’s say this map shows the collected pairwise measurements. For scalability, if the network is large, one may not collect all pairwise measurements, but rather organize things hierarchically. One may also use passive measurement data — from logging the timing of regular data traffic.</a:t>
            </a:r>
          </a:p>
          <a:p>
            <a:pPr>
              <a:defRPr sz="2400"/>
            </a:pPr>
            <a:r>
              <a:t>With these pairwise measurements in hand, one can run a link-state protocol on top of this overlay, if one wishes to let individual sites make decisions. Or collect this information centrally and push out the overlay routes.</a:t>
            </a:r>
          </a:p>
          <a:p>
            <a:pPr>
              <a:defRPr sz="2400">
                <a:solidFill>
                  <a:schemeClr val="accent5"/>
                </a:solidFill>
              </a:defRPr>
            </a:pPr>
            <a:endParaRPr/>
          </a:p>
          <a:p>
            <a:pPr>
              <a:defRPr sz="2400">
                <a:solidFill>
                  <a:schemeClr val="accent5"/>
                </a:solidFill>
              </a:defRPr>
            </a:pPr>
            <a:r>
              <a:t>One point of note: there may be other considerations than lowest latency and loss, such as the cost of bandwidth.</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 name="Shape 537"/>
          <p:cNvSpPr>
            <a:spLocks noGrp="1" noRot="1" noChangeAspect="1"/>
          </p:cNvSpPr>
          <p:nvPr>
            <p:ph type="sldImg"/>
          </p:nvPr>
        </p:nvSpPr>
        <p:spPr>
          <a:prstGeom prst="rect">
            <a:avLst/>
          </a:prstGeom>
        </p:spPr>
        <p:txBody>
          <a:bodyPr/>
          <a:lstStyle/>
          <a:p>
            <a:endParaRPr/>
          </a:p>
        </p:txBody>
      </p:sp>
      <p:sp>
        <p:nvSpPr>
          <p:cNvPr id="538" name="Shape 538"/>
          <p:cNvSpPr>
            <a:spLocks noGrp="1"/>
          </p:cNvSpPr>
          <p:nvPr>
            <p:ph type="body" sz="quarter" idx="1"/>
          </p:nvPr>
        </p:nvSpPr>
        <p:spPr>
          <a:prstGeom prst="rect">
            <a:avLst/>
          </a:prstGeom>
        </p:spPr>
        <p:txBody>
          <a:bodyPr/>
          <a:lstStyle>
            <a:lvl1pPr>
              <a:defRPr>
                <a:solidFill>
                  <a:schemeClr val="accent5"/>
                </a:solidFill>
              </a:defRPr>
            </a:lvl1pPr>
          </a:lstStyle>
          <a:p>
            <a:r>
              <a:t>Next, we’ll look at an improvement at the transport layer.</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 name="Shape 582"/>
          <p:cNvSpPr>
            <a:spLocks noGrp="1" noRot="1" noChangeAspect="1"/>
          </p:cNvSpPr>
          <p:nvPr>
            <p:ph type="sldImg"/>
          </p:nvPr>
        </p:nvSpPr>
        <p:spPr>
          <a:prstGeom prst="rect">
            <a:avLst/>
          </a:prstGeom>
        </p:spPr>
        <p:txBody>
          <a:bodyPr/>
          <a:lstStyle/>
          <a:p>
            <a:endParaRPr/>
          </a:p>
        </p:txBody>
      </p:sp>
      <p:sp>
        <p:nvSpPr>
          <p:cNvPr id="583" name="Shape 583"/>
          <p:cNvSpPr>
            <a:spLocks noGrp="1"/>
          </p:cNvSpPr>
          <p:nvPr>
            <p:ph type="body" sz="quarter" idx="1"/>
          </p:nvPr>
        </p:nvSpPr>
        <p:spPr>
          <a:prstGeom prst="rect">
            <a:avLst/>
          </a:prstGeom>
        </p:spPr>
        <p:txBody>
          <a:bodyPr/>
          <a:lstStyle/>
          <a:p>
            <a:r>
              <a:rPr>
                <a:solidFill>
                  <a:schemeClr val="accent5"/>
                </a:solidFill>
              </a:rPr>
              <a:t>If a request requires making a connection to the origin server, or other CDN nodes, as is often the case, this can be quite inefficient</a:t>
            </a:r>
            <a:r>
              <a:t>: there’s the TCP handshake for setting up the connection, and then TCP slow-start to increase the rate, resulting in many round-trips, each of which can be quite long, as in this example.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 name="Shape 649"/>
          <p:cNvSpPr>
            <a:spLocks noGrp="1" noRot="1" noChangeAspect="1"/>
          </p:cNvSpPr>
          <p:nvPr>
            <p:ph type="sldImg"/>
          </p:nvPr>
        </p:nvSpPr>
        <p:spPr>
          <a:prstGeom prst="rect">
            <a:avLst/>
          </a:prstGeom>
        </p:spPr>
        <p:txBody>
          <a:bodyPr/>
          <a:lstStyle/>
          <a:p>
            <a:endParaRPr/>
          </a:p>
        </p:txBody>
      </p:sp>
      <p:sp>
        <p:nvSpPr>
          <p:cNvPr id="650" name="Shape 650"/>
          <p:cNvSpPr>
            <a:spLocks noGrp="1"/>
          </p:cNvSpPr>
          <p:nvPr>
            <p:ph type="body" sz="quarter" idx="1"/>
          </p:nvPr>
        </p:nvSpPr>
        <p:spPr>
          <a:prstGeom prst="rect">
            <a:avLst/>
          </a:prstGeom>
        </p:spPr>
        <p:txBody>
          <a:bodyPr/>
          <a:lstStyle/>
          <a:p>
            <a:pPr>
              <a:defRPr sz="2400"/>
            </a:pPr>
            <a:r>
              <a:t>But CDN nodes can maintain persistent TCP connections to each other! In this scenario, the client still does the handshake, but only with the nearby CDN node, from where the CDN servers take over, using the persistent connection to simply send the request and get the response.  Slow-start is also inessential between the CDN nodes because the connection is persistent and TCP has a large window size already. Of course, the client and the closest CDN nodes may still interact over several round-trips, but these are all smaller round-trips, 50ms in this example, as opposed to the 400ms to the origin.</a:t>
            </a:r>
          </a:p>
          <a:p>
            <a:pPr>
              <a:defRPr sz="2400"/>
            </a:pPr>
            <a:endParaRPr/>
          </a:p>
          <a:p>
            <a:pPr>
              <a:defRPr sz="2400"/>
            </a:pPr>
            <a:r>
              <a:t>This is an even bigger advantage for connections encrypted with SSL, which requires additional round trips.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 name="Shape 728"/>
          <p:cNvSpPr>
            <a:spLocks noGrp="1" noRot="1" noChangeAspect="1"/>
          </p:cNvSpPr>
          <p:nvPr>
            <p:ph type="sldImg"/>
          </p:nvPr>
        </p:nvSpPr>
        <p:spPr>
          <a:prstGeom prst="rect">
            <a:avLst/>
          </a:prstGeom>
        </p:spPr>
        <p:txBody>
          <a:bodyPr/>
          <a:lstStyle/>
          <a:p>
            <a:endParaRPr/>
          </a:p>
        </p:txBody>
      </p:sp>
      <p:sp>
        <p:nvSpPr>
          <p:cNvPr id="729" name="Shape 729"/>
          <p:cNvSpPr>
            <a:spLocks noGrp="1"/>
          </p:cNvSpPr>
          <p:nvPr>
            <p:ph type="body" sz="quarter" idx="1"/>
          </p:nvPr>
        </p:nvSpPr>
        <p:spPr>
          <a:prstGeom prst="rect">
            <a:avLst/>
          </a:prstGeom>
        </p:spPr>
        <p:txBody>
          <a:bodyPr/>
          <a:lstStyle>
            <a:lvl1pPr>
              <a:defRPr>
                <a:solidFill>
                  <a:schemeClr val="accent5"/>
                </a:solidFill>
              </a:defRPr>
            </a:lvl1pPr>
          </a:lstStyle>
          <a:p>
            <a:r>
              <a:t>Lastly, let’s discuss how clients learn where to get the content from.</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 name="Shape 733"/>
          <p:cNvSpPr>
            <a:spLocks noGrp="1" noRot="1" noChangeAspect="1"/>
          </p:cNvSpPr>
          <p:nvPr>
            <p:ph type="sldImg"/>
          </p:nvPr>
        </p:nvSpPr>
        <p:spPr>
          <a:prstGeom prst="rect">
            <a:avLst/>
          </a:prstGeom>
        </p:spPr>
        <p:txBody>
          <a:bodyPr/>
          <a:lstStyle/>
          <a:p>
            <a:endParaRPr/>
          </a:p>
        </p:txBody>
      </p:sp>
      <p:sp>
        <p:nvSpPr>
          <p:cNvPr id="734" name="Shape 734"/>
          <p:cNvSpPr>
            <a:spLocks noGrp="1"/>
          </p:cNvSpPr>
          <p:nvPr>
            <p:ph type="body" sz="quarter" idx="1"/>
          </p:nvPr>
        </p:nvSpPr>
        <p:spPr>
          <a:prstGeom prst="rect">
            <a:avLst/>
          </a:prstGeom>
        </p:spPr>
        <p:txBody>
          <a:bodyPr/>
          <a:lstStyle/>
          <a:p>
            <a:pPr>
              <a:defRPr sz="2400"/>
            </a:pPr>
            <a:r>
              <a:rPr dirty="0"/>
              <a:t>Here is a map of latencies to Wikimedia’s 3 CDN locations, in Amsterdam, Ashburn and SF.  Each bubble is a client measurement of latency. A bubble is colored …</a:t>
            </a:r>
          </a:p>
          <a:p>
            <a:pPr>
              <a:defRPr sz="2400"/>
            </a:pPr>
            <a:r>
              <a:rPr dirty="0"/>
              <a:t>Orange: the Amsterdam </a:t>
            </a:r>
            <a:r>
              <a:rPr dirty="0" err="1"/>
              <a:t>PoP</a:t>
            </a:r>
            <a:r>
              <a:rPr dirty="0"/>
              <a:t> has the lowest latency</a:t>
            </a:r>
          </a:p>
          <a:p>
            <a:pPr>
              <a:defRPr sz="2400"/>
            </a:pPr>
            <a:r>
              <a:rPr dirty="0"/>
              <a:t>Green: the Ashburn </a:t>
            </a:r>
            <a:r>
              <a:rPr dirty="0" err="1"/>
              <a:t>PoP</a:t>
            </a:r>
            <a:r>
              <a:rPr dirty="0"/>
              <a:t> has the lowest latency</a:t>
            </a:r>
          </a:p>
          <a:p>
            <a:pPr>
              <a:defRPr sz="2400"/>
            </a:pPr>
            <a:r>
              <a:rPr dirty="0"/>
              <a:t>Blue: the San Francisco </a:t>
            </a:r>
            <a:r>
              <a:rPr dirty="0" err="1"/>
              <a:t>PoP</a:t>
            </a:r>
            <a:r>
              <a:rPr dirty="0"/>
              <a:t> has the lowest latency.</a:t>
            </a:r>
          </a:p>
          <a:p>
            <a:pPr>
              <a:defRPr sz="2400"/>
            </a:pPr>
            <a:endParaRPr dirty="0"/>
          </a:p>
          <a:p>
            <a:pPr>
              <a:defRPr sz="2400"/>
            </a:pPr>
            <a:r>
              <a:rPr dirty="0"/>
              <a:t>Bubbles corresponding to clients with the lowest latency over 150ms have a red outline. Clearly, with all three locations quite far North of the equator, clients in SA, </a:t>
            </a:r>
            <a:r>
              <a:rPr dirty="0" err="1"/>
              <a:t>Aus</a:t>
            </a:r>
            <a:r>
              <a:rPr dirty="0"/>
              <a:t>, SE Asia suffer.</a:t>
            </a:r>
          </a:p>
          <a:p>
            <a:pPr>
              <a:defRPr sz="2400"/>
            </a:pPr>
            <a:endParaRPr dirty="0"/>
          </a:p>
          <a:p>
            <a:pPr>
              <a:defRPr sz="2400"/>
            </a:pPr>
            <a:r>
              <a:rPr dirty="0"/>
              <a:t>In terms of decisions about where to send which clients, what this map says is: with just these three locations, if you’re only optimizing for latency, … you want all the yellow colored locations to go to Amsterdam etc. etc. </a:t>
            </a:r>
            <a:r>
              <a:rPr dirty="0">
                <a:solidFill>
                  <a:schemeClr val="accent5"/>
                </a:solidFill>
              </a:rPr>
              <a:t>But there may be other concerns like load balancing and cost of bandwidth as well.</a:t>
            </a:r>
          </a:p>
          <a:p>
            <a:pPr>
              <a:defRPr sz="2400"/>
            </a:pPr>
            <a:endParaRPr dirty="0">
              <a:solidFill>
                <a:schemeClr val="accent5"/>
              </a:solidFill>
            </a:endParaRPr>
          </a:p>
          <a:p>
            <a:pPr>
              <a:defRPr sz="2400"/>
            </a:pPr>
            <a:r>
              <a:rPr dirty="0">
                <a:solidFill>
                  <a:schemeClr val="accent5"/>
                </a:solidFill>
              </a:rPr>
              <a:t>But this only settles the policy aspect. You monitor performance, and decide on which clients to send where. BUT how to enforce these choices?! Let’s see the mechanisms CDNs use to make this work.</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Shape 745"/>
          <p:cNvSpPr>
            <a:spLocks noGrp="1" noRot="1" noChangeAspect="1"/>
          </p:cNvSpPr>
          <p:nvPr>
            <p:ph type="sldImg"/>
          </p:nvPr>
        </p:nvSpPr>
        <p:spPr>
          <a:prstGeom prst="rect">
            <a:avLst/>
          </a:prstGeom>
        </p:spPr>
        <p:txBody>
          <a:bodyPr/>
          <a:lstStyle/>
          <a:p>
            <a:endParaRPr/>
          </a:p>
        </p:txBody>
      </p:sp>
      <p:sp>
        <p:nvSpPr>
          <p:cNvPr id="746" name="Shape 746"/>
          <p:cNvSpPr>
            <a:spLocks noGrp="1"/>
          </p:cNvSpPr>
          <p:nvPr>
            <p:ph type="body" sz="quarter" idx="1"/>
          </p:nvPr>
        </p:nvSpPr>
        <p:spPr>
          <a:prstGeom prst="rect">
            <a:avLst/>
          </a:prstGeom>
        </p:spPr>
        <p:txBody>
          <a:bodyPr/>
          <a:lstStyle/>
          <a:p>
            <a:pPr>
              <a:defRPr sz="2400"/>
            </a:pPr>
            <a:r>
              <a:t>First, the client gets the HTML for the landing page from the origin server. For a simple Web server, the resources will usually be served from the same domain in this example, the bigpitcture.jpg coming from abc.com. But for Web services using CDNs, instead of </a:t>
            </a:r>
            <a:r>
              <a:rPr u="sng">
                <a:hlinkClick r:id="rId3"/>
              </a:rPr>
              <a:t>abc.com</a:t>
            </a:r>
            <a:r>
              <a:t>, the bigpicture.jpg may be served from </a:t>
            </a:r>
            <a:r>
              <a:rPr u="sng">
                <a:hlinkClick r:id="rId4"/>
              </a:rPr>
              <a:t>cdnurl.abc.com</a:t>
            </a:r>
            <a:r>
              <a: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 name="Shape 785"/>
          <p:cNvSpPr>
            <a:spLocks noGrp="1" noRot="1" noChangeAspect="1"/>
          </p:cNvSpPr>
          <p:nvPr>
            <p:ph type="sldImg"/>
          </p:nvPr>
        </p:nvSpPr>
        <p:spPr>
          <a:xfrm>
            <a:off x="381000" y="685800"/>
            <a:ext cx="6096000" cy="3429000"/>
          </a:xfrm>
          <a:prstGeom prst="rect">
            <a:avLst/>
          </a:prstGeom>
        </p:spPr>
        <p:txBody>
          <a:bodyPr/>
          <a:lstStyle/>
          <a:p>
            <a:endParaRPr/>
          </a:p>
        </p:txBody>
      </p:sp>
      <p:sp>
        <p:nvSpPr>
          <p:cNvPr id="786" name="Shape 786"/>
          <p:cNvSpPr>
            <a:spLocks noGrp="1"/>
          </p:cNvSpPr>
          <p:nvPr>
            <p:ph type="body" sz="quarter" idx="1"/>
          </p:nvPr>
        </p:nvSpPr>
        <p:spPr>
          <a:prstGeom prst="rect">
            <a:avLst/>
          </a:prstGeom>
        </p:spPr>
        <p:txBody>
          <a:bodyPr/>
          <a:lstStyle/>
          <a:p>
            <a:pPr>
              <a:defRPr sz="2400"/>
            </a:pPr>
            <a:r>
              <a:rPr dirty="0">
                <a:solidFill>
                  <a:schemeClr val="accent5"/>
                </a:solidFill>
              </a:rPr>
              <a:t>Next, the client’s browser will attempt to resolve </a:t>
            </a:r>
            <a:r>
              <a:rPr u="sng" dirty="0">
                <a:solidFill>
                  <a:schemeClr val="accent5"/>
                </a:solidFill>
                <a:hlinkClick r:id="rId3"/>
              </a:rPr>
              <a:t>cdn.abc.com</a:t>
            </a:r>
            <a:r>
              <a:rPr dirty="0"/>
              <a:t>. The client’s browser’s DNS request goes to their ISP’s DNS resolver, which further queries the top-level domain resolver. The TL resolver’s response is another domain name. This is called a CNAME i.e. a canonical name, or an alias. The local DNS resolver then reaches the CDN resolver to resolve this name. Now the CDN resolver can respond with an IP address for a CDN server close to the local DNS server. This decision may be based on IP geolocation.</a:t>
            </a:r>
          </a:p>
          <a:p>
            <a:pPr>
              <a:defRPr sz="2400"/>
            </a:pPr>
            <a:r>
              <a:rPr dirty="0"/>
              <a:t>It’s also possible that the CDN resolver further issues a CNAME response corresponding to a regional DNS resolver for the CDN etc. </a:t>
            </a:r>
            <a:r>
              <a:rPr dirty="0">
                <a:solidFill>
                  <a:schemeClr val="accent5"/>
                </a:solidFill>
              </a:rPr>
              <a:t>But the broad idea is to that the DNS resolution depends on the LDNS IP address, or rather its geolocation. And of course, the CDN resolver may consider other factors like load balancing in its name resolution. If the CDN site closest to the client is facing high load, it may direct it to the next closest site etc.</a:t>
            </a:r>
          </a:p>
          <a:p>
            <a:pPr>
              <a:defRPr sz="2400"/>
            </a:pPr>
            <a:r>
              <a:rPr dirty="0"/>
              <a:t>Finally, at the CDN’s cluster, a load balancer can send the client’s data request to the appropriate server.</a:t>
            </a:r>
          </a:p>
          <a:p>
            <a:pPr>
              <a:defRPr sz="2400"/>
            </a:pPr>
            <a:r>
              <a:rPr dirty="0"/>
              <a:t>The cluster name resolution has a short expiry in the LDNS cache.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 name="Shape 785"/>
          <p:cNvSpPr>
            <a:spLocks noGrp="1" noRot="1" noChangeAspect="1"/>
          </p:cNvSpPr>
          <p:nvPr>
            <p:ph type="sldImg"/>
          </p:nvPr>
        </p:nvSpPr>
        <p:spPr>
          <a:xfrm>
            <a:off x="381000" y="685800"/>
            <a:ext cx="6096000" cy="3429000"/>
          </a:xfrm>
          <a:prstGeom prst="rect">
            <a:avLst/>
          </a:prstGeom>
        </p:spPr>
        <p:txBody>
          <a:bodyPr/>
          <a:lstStyle/>
          <a:p>
            <a:endParaRPr/>
          </a:p>
        </p:txBody>
      </p:sp>
      <p:sp>
        <p:nvSpPr>
          <p:cNvPr id="786" name="Shape 786"/>
          <p:cNvSpPr>
            <a:spLocks noGrp="1"/>
          </p:cNvSpPr>
          <p:nvPr>
            <p:ph type="body" sz="quarter" idx="1"/>
          </p:nvPr>
        </p:nvSpPr>
        <p:spPr>
          <a:prstGeom prst="rect">
            <a:avLst/>
          </a:prstGeom>
        </p:spPr>
        <p:txBody>
          <a:bodyPr/>
          <a:lstStyle/>
          <a:p>
            <a:pPr>
              <a:defRPr sz="2400"/>
            </a:pPr>
            <a:r>
              <a:rPr dirty="0">
                <a:solidFill>
                  <a:schemeClr val="accent5"/>
                </a:solidFill>
              </a:rPr>
              <a:t>Next, the client’s browser will attempt to resolve </a:t>
            </a:r>
            <a:r>
              <a:rPr u="sng" dirty="0">
                <a:solidFill>
                  <a:schemeClr val="accent5"/>
                </a:solidFill>
                <a:hlinkClick r:id="rId3"/>
              </a:rPr>
              <a:t>cdn.abc.com</a:t>
            </a:r>
            <a:r>
              <a:rPr dirty="0"/>
              <a:t>. The client’s browser’s DNS request goes to their ISP’s DNS resolver, which further queries the top-level domain resolver. The TL resolver’s response is another domain name. This is called a CNAME i.e. a canonical name, or an alias. The local DNS resolver then reaches the CDN resolver to resolve this name. Now the CDN resolver can respond with an IP address for a CDN server close to the local DNS server. This decision may be based on IP geolocation.</a:t>
            </a:r>
          </a:p>
          <a:p>
            <a:pPr>
              <a:defRPr sz="2400"/>
            </a:pPr>
            <a:r>
              <a:rPr dirty="0"/>
              <a:t>It’s also possible that the CDN resolver further issues a CNAME response corresponding to a regional DNS resolver for the CDN etc. </a:t>
            </a:r>
            <a:r>
              <a:rPr dirty="0">
                <a:solidFill>
                  <a:schemeClr val="accent5"/>
                </a:solidFill>
              </a:rPr>
              <a:t>But the broad idea is to that the DNS resolution depends on the LDNS IP address, or rather its geolocation. And of course, the CDN resolver may consider other factors like load balancing in its name resolution. If the CDN site closest to the client is facing high load, it may direct it to the next closest site etc.</a:t>
            </a:r>
          </a:p>
          <a:p>
            <a:pPr>
              <a:defRPr sz="2400"/>
            </a:pPr>
            <a:r>
              <a:rPr dirty="0"/>
              <a:t>Finally, at the CDN’s cluster, a load balancer can send the client’s data request to the appropriate server.</a:t>
            </a:r>
          </a:p>
          <a:p>
            <a:pPr>
              <a:defRPr sz="2400"/>
            </a:pPr>
            <a:r>
              <a:rPr dirty="0"/>
              <a:t>The cluster name resolution has a short expiry in the LDNS cache.</a:t>
            </a:r>
          </a:p>
        </p:txBody>
      </p:sp>
    </p:spTree>
    <p:extLst>
      <p:ext uri="{BB962C8B-B14F-4D97-AF65-F5344CB8AC3E}">
        <p14:creationId xmlns:p14="http://schemas.microsoft.com/office/powerpoint/2010/main" val="1854597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 name="Shape 785"/>
          <p:cNvSpPr>
            <a:spLocks noGrp="1" noRot="1" noChangeAspect="1"/>
          </p:cNvSpPr>
          <p:nvPr>
            <p:ph type="sldImg"/>
          </p:nvPr>
        </p:nvSpPr>
        <p:spPr>
          <a:prstGeom prst="rect">
            <a:avLst/>
          </a:prstGeom>
        </p:spPr>
        <p:txBody>
          <a:bodyPr/>
          <a:lstStyle/>
          <a:p>
            <a:endParaRPr/>
          </a:p>
        </p:txBody>
      </p:sp>
      <p:sp>
        <p:nvSpPr>
          <p:cNvPr id="786" name="Shape 786"/>
          <p:cNvSpPr>
            <a:spLocks noGrp="1"/>
          </p:cNvSpPr>
          <p:nvPr>
            <p:ph type="body" sz="quarter" idx="1"/>
          </p:nvPr>
        </p:nvSpPr>
        <p:spPr>
          <a:prstGeom prst="rect">
            <a:avLst/>
          </a:prstGeom>
        </p:spPr>
        <p:txBody>
          <a:bodyPr/>
          <a:lstStyle/>
          <a:p>
            <a:pPr>
              <a:defRPr sz="2400"/>
            </a:pPr>
            <a:r>
              <a:rPr dirty="0">
                <a:solidFill>
                  <a:schemeClr val="accent5"/>
                </a:solidFill>
              </a:rPr>
              <a:t>Next, the client’s browser will attempt to resolve </a:t>
            </a:r>
            <a:r>
              <a:rPr u="sng" dirty="0">
                <a:solidFill>
                  <a:schemeClr val="accent5"/>
                </a:solidFill>
                <a:hlinkClick r:id="rId3"/>
              </a:rPr>
              <a:t>cdn.abc.com</a:t>
            </a:r>
            <a:r>
              <a:rPr dirty="0"/>
              <a:t>. The client’s browser’s DNS request goes to their ISP’s DNS resolver, which further queries the top-level domain resolver. The TL resolver’s response is another domain name. This is called a CNAME i.e. a canonical name, or an alias. The local DNS resolver then reaches the CDN resolver to resolve this name. Now the CDN resolver can respond with an IP address for a CDN server close to the local DNS server. This decision may be based on IP geolocation.</a:t>
            </a:r>
          </a:p>
          <a:p>
            <a:pPr>
              <a:defRPr sz="2400"/>
            </a:pPr>
            <a:r>
              <a:rPr dirty="0"/>
              <a:t>It’s also possible that the CDN resolver further issues a CNAME response corresponding to a regional DNS resolver for the CDN etc. </a:t>
            </a:r>
            <a:r>
              <a:rPr dirty="0">
                <a:solidFill>
                  <a:schemeClr val="accent5"/>
                </a:solidFill>
              </a:rPr>
              <a:t>But the broad idea is to that the DNS resolution depends on the LDNS IP address, or rather its geolocation. And of course, the CDN resolver may consider other factors like load balancing in its name resolution. If the CDN site closest to the client is facing high load, it may direct it to the next closest site etc.</a:t>
            </a:r>
          </a:p>
          <a:p>
            <a:pPr>
              <a:defRPr sz="2400"/>
            </a:pPr>
            <a:r>
              <a:rPr dirty="0"/>
              <a:t>Finally, at the CDN’s cluster, a load balancer can send the client’s data request to the appropriate server.</a:t>
            </a:r>
          </a:p>
          <a:p>
            <a:pPr>
              <a:defRPr sz="2400"/>
            </a:pPr>
            <a:r>
              <a:rPr dirty="0"/>
              <a:t>The cluster name resolution has a short expiry in the LDNS cache.</a:t>
            </a:r>
          </a:p>
        </p:txBody>
      </p:sp>
    </p:spTree>
    <p:extLst>
      <p:ext uri="{BB962C8B-B14F-4D97-AF65-F5344CB8AC3E}">
        <p14:creationId xmlns:p14="http://schemas.microsoft.com/office/powerpoint/2010/main" val="404848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xfrm>
            <a:off x="381000" y="685800"/>
            <a:ext cx="6096000" cy="3429000"/>
          </a:xfrm>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pPr>
              <a:defRPr sz="2400"/>
            </a:pPr>
            <a:r>
              <a:rPr>
                <a:solidFill>
                  <a:schemeClr val="accent5"/>
                </a:solidFill>
              </a:rPr>
              <a:t>Large latencies are known to impact user experience and hence, service-provider revenue.</a:t>
            </a:r>
            <a:r>
              <a:t> Google for example, has noted that an additional delay of 400ms on their search page load time translates to fewer searches by users.</a:t>
            </a:r>
            <a:r>
              <a:rPr>
                <a:solidFill>
                  <a:schemeClr val="accent5"/>
                </a:solidFill>
              </a:rPr>
              <a:t> The 0.74% number may appear small, but in the absolute, this is a lot for a company like Google. Also, it reflects that users, consciously or sub-consciously, care about such small latencies.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pPr>
              <a:defRPr sz="2400"/>
            </a:pPr>
            <a:r>
              <a:rPr>
                <a:solidFill>
                  <a:schemeClr val="accent5"/>
                </a:solidFill>
              </a:rPr>
              <a:t>There is a completely different way of doing this as well, based on manipulating Internet routing, instead of domain name resolution.</a:t>
            </a:r>
            <a:r>
              <a:t> Just like this stack overflow query, you may also have wondered how some IP addresses, like Google’s 8.8.8.8 can be reached at low latencies from places that are far away from each other. For instance, the latency to this address may be 10ms from both Sydney, Australia and New York. (Feel free to try this and discuss in the course forums.) </a:t>
            </a:r>
            <a:r>
              <a:rPr>
                <a:solidFill>
                  <a:schemeClr val="accent5"/>
                </a:solidFill>
              </a:rPr>
              <a:t>If this were one physical server, this would be impossible — those two locations would be  160ms apart even if a fiber line ran directly between them along the shortest path possible. The way this works is using anycast routing.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 name="Shape 821"/>
          <p:cNvSpPr>
            <a:spLocks noGrp="1" noRot="1" noChangeAspect="1"/>
          </p:cNvSpPr>
          <p:nvPr>
            <p:ph type="sldImg"/>
          </p:nvPr>
        </p:nvSpPr>
        <p:spPr>
          <a:xfrm>
            <a:off x="381000" y="685800"/>
            <a:ext cx="6096000" cy="3429000"/>
          </a:xfrm>
          <a:prstGeom prst="rect">
            <a:avLst/>
          </a:prstGeom>
        </p:spPr>
        <p:txBody>
          <a:bodyPr/>
          <a:lstStyle/>
          <a:p>
            <a:endParaRPr/>
          </a:p>
        </p:txBody>
      </p:sp>
      <p:sp>
        <p:nvSpPr>
          <p:cNvPr id="822" name="Shape 822"/>
          <p:cNvSpPr>
            <a:spLocks noGrp="1"/>
          </p:cNvSpPr>
          <p:nvPr>
            <p:ph type="body" sz="quarter" idx="1"/>
          </p:nvPr>
        </p:nvSpPr>
        <p:spPr>
          <a:prstGeom prst="rect">
            <a:avLst/>
          </a:prstGeom>
        </p:spPr>
        <p:txBody>
          <a:bodyPr/>
          <a:lstStyle/>
          <a:p>
            <a:pPr>
              <a:defRPr sz="2400"/>
            </a:pPr>
            <a:r>
              <a:rPr dirty="0"/>
              <a:t>The key idea of </a:t>
            </a:r>
            <a:r>
              <a:rPr dirty="0" err="1"/>
              <a:t>anycast</a:t>
            </a:r>
            <a:r>
              <a:rPr dirty="0"/>
              <a:t> routing is to have different clients go to different physical servers which use the same address. How’s this accomplished? By announcing …</a:t>
            </a:r>
          </a:p>
          <a:p>
            <a:pPr>
              <a:defRPr sz="2400"/>
            </a:pPr>
            <a:endParaRPr dirty="0"/>
          </a:p>
          <a:p>
            <a:pPr>
              <a:defRPr sz="2400"/>
            </a:pPr>
            <a:r>
              <a:rPr dirty="0"/>
              <a:t>This avoids the problem the DNS-based approach runs into, i.e., guessing the client’s location. If the client is closer to one cluster, BGP routing will hopefully direct it to that cluster.</a:t>
            </a:r>
          </a:p>
          <a:p>
            <a:pPr>
              <a:defRPr sz="2400"/>
            </a:pPr>
            <a:endParaRPr dirty="0"/>
          </a:p>
          <a:p>
            <a:pPr>
              <a:defRPr sz="2400"/>
            </a:pPr>
            <a:r>
              <a:rPr dirty="0"/>
              <a:t>It does have its own drawbacks though: cannot adjust quickly based on load or observed performance, route-flaps can cause different packets to go to different places!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pPr>
              <a:defRPr sz="2400"/>
            </a:pPr>
            <a:r>
              <a:rPr>
                <a:solidFill>
                  <a:schemeClr val="accent5"/>
                </a:solidFill>
              </a:rPr>
              <a:t>Besides the latency aspect, providing service from one site can also mean moving huge volumes of data across the globe</a:t>
            </a:r>
            <a:r>
              <a:t>, particularly for applications like streaming movies. This can create huge demand for long-haul bandwidth, which is expensive.</a:t>
            </a:r>
          </a:p>
          <a:p>
            <a:pPr>
              <a:defRPr sz="2400"/>
            </a:pPr>
            <a:endParaRPr/>
          </a:p>
          <a:p>
            <a:pPr>
              <a:defRPr sz="2400">
                <a:solidFill>
                  <a:srgbClr val="A6AAA9"/>
                </a:solidFill>
              </a:defRPr>
            </a:pPr>
            <a:r>
              <a:t>Public domain image: </a:t>
            </a:r>
            <a:r>
              <a:rPr u="sng">
                <a:hlinkClick r:id="rId3"/>
              </a:rPr>
              <a:t>https://commons.wikimedia.org/wiki/File:Eckert4.jpg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Shape 258"/>
          <p:cNvSpPr>
            <a:spLocks noGrp="1" noRot="1" noChangeAspect="1"/>
          </p:cNvSpPr>
          <p:nvPr>
            <p:ph type="sldImg"/>
          </p:nvPr>
        </p:nvSpPr>
        <p:spPr>
          <a:xfrm>
            <a:off x="381000" y="685800"/>
            <a:ext cx="6096000" cy="3429000"/>
          </a:xfrm>
          <a:prstGeom prst="rect">
            <a:avLst/>
          </a:prstGeom>
        </p:spPr>
        <p:txBody>
          <a:bodyPr/>
          <a:lstStyle/>
          <a:p>
            <a:endParaRPr/>
          </a:p>
        </p:txBody>
      </p:sp>
      <p:sp>
        <p:nvSpPr>
          <p:cNvPr id="259" name="Shape 259"/>
          <p:cNvSpPr>
            <a:spLocks noGrp="1"/>
          </p:cNvSpPr>
          <p:nvPr>
            <p:ph type="body" sz="quarter" idx="1"/>
          </p:nvPr>
        </p:nvSpPr>
        <p:spPr>
          <a:prstGeom prst="rect">
            <a:avLst/>
          </a:prstGeom>
        </p:spPr>
        <p:txBody>
          <a:bodyPr/>
          <a:lstStyle/>
          <a:p>
            <a:r>
              <a:rPr>
                <a:solidFill>
                  <a:schemeClr val="accent5"/>
                </a:solidFill>
              </a:rPr>
              <a:t>But doesn’t caching solve these problems? Let’s review how caching works. </a:t>
            </a:r>
            <a:r>
              <a:t>A client makes a service request. The response may be cached at a cache middle box that the ISP deploys. If another client requests the same data, and it’s present in the cache, this client can simply get the data from the cache.</a:t>
            </a:r>
          </a:p>
          <a:p>
            <a:endParaRPr/>
          </a:p>
          <a:p>
            <a:r>
              <a:rPr>
                <a:solidFill>
                  <a:schemeClr val="accent5"/>
                </a:solidFill>
              </a:rPr>
              <a:t>There are several reasons this approach does not go far enough. </a:t>
            </a:r>
            <a:r>
              <a:t>First, the volume and diversity of content, together with the long-tailed distribution of popular content, makes caching extremely difficult to benefit from beyond a certain point.</a:t>
            </a:r>
          </a:p>
          <a:p>
            <a:endParaRPr/>
          </a:p>
          <a:p>
            <a:r>
              <a:t>But even more crucially, significant amounts of content today are dynamic — either changing over time (like News), or personalized to users. The increasing trend of encryption also reduces the utility of caches — </a:t>
            </a:r>
            <a:r>
              <a:rPr>
                <a:solidFill>
                  <a:schemeClr val="accent5"/>
                </a:solidFill>
              </a:rPr>
              <a:t>data encrypted with session keys specific to clients is not cacheable!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noRot="1" noChangeAspect="1"/>
          </p:cNvSpPr>
          <p:nvPr>
            <p:ph type="sldImg"/>
          </p:nvPr>
        </p:nvSpPr>
        <p:spPr>
          <a:xfrm>
            <a:off x="381000" y="685800"/>
            <a:ext cx="6096000" cy="3429000"/>
          </a:xfrm>
          <a:prstGeom prst="rect">
            <a:avLst/>
          </a:prstGeom>
        </p:spPr>
        <p:txBody>
          <a:bodyPr/>
          <a:lstStyle/>
          <a:p>
            <a:endParaRPr/>
          </a:p>
        </p:txBody>
      </p:sp>
      <p:sp>
        <p:nvSpPr>
          <p:cNvPr id="264" name="Shape 264"/>
          <p:cNvSpPr>
            <a:spLocks noGrp="1"/>
          </p:cNvSpPr>
          <p:nvPr>
            <p:ph type="body" sz="quarter" idx="1"/>
          </p:nvPr>
        </p:nvSpPr>
        <p:spPr>
          <a:prstGeom prst="rect">
            <a:avLst/>
          </a:prstGeom>
        </p:spPr>
        <p:txBody>
          <a:bodyPr/>
          <a:lstStyle/>
          <a:p>
            <a:pPr>
              <a:defRPr>
                <a:solidFill>
                  <a:schemeClr val="accent5"/>
                </a:solidFill>
              </a:defRPr>
            </a:pPr>
            <a:r>
              <a:t>CDNs address these problems … </a:t>
            </a:r>
          </a:p>
          <a:p>
            <a:pPr>
              <a:defRPr>
                <a:solidFill>
                  <a:schemeClr val="accent5"/>
                </a:solidFill>
              </a:defRPr>
            </a:pPr>
            <a:r>
              <a:t>… and as a result are on track to be carrying a majority of the Internet’s data soon.</a:t>
            </a:r>
          </a:p>
          <a:p>
            <a:pPr>
              <a:defRPr>
                <a:solidFill>
                  <a:schemeClr val="accent5"/>
                </a:solidFill>
              </a:defRPr>
            </a:pPr>
            <a:endParaRPr/>
          </a:p>
          <a:p>
            <a:pPr>
              <a:defRPr>
                <a:solidFill>
                  <a:schemeClr val="accent5"/>
                </a:solidFill>
              </a:defRPr>
            </a:pPr>
            <a:r>
              <a:t>So how do CDNs work? I’ll first provide a brief overview of the pieces that comprise the solution, and then delve into the details.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noRot="1" noChangeAspect="1"/>
          </p:cNvSpPr>
          <p:nvPr>
            <p:ph type="sldImg"/>
          </p:nvPr>
        </p:nvSpPr>
        <p:spPr>
          <a:prstGeom prst="rect">
            <a:avLst/>
          </a:prstGeom>
        </p:spPr>
        <p:txBody>
          <a:bodyPr/>
          <a:lstStyle/>
          <a:p>
            <a:endParaRPr/>
          </a:p>
        </p:txBody>
      </p:sp>
      <p:sp>
        <p:nvSpPr>
          <p:cNvPr id="291" name="Shape 291"/>
          <p:cNvSpPr>
            <a:spLocks noGrp="1"/>
          </p:cNvSpPr>
          <p:nvPr>
            <p:ph type="body" sz="quarter" idx="1"/>
          </p:nvPr>
        </p:nvSpPr>
        <p:spPr>
          <a:prstGeom prst="rect">
            <a:avLst/>
          </a:prstGeom>
        </p:spPr>
        <p:txBody>
          <a:bodyPr/>
          <a:lstStyle/>
          <a:p>
            <a:r>
              <a:t>First, the content servers are spread over several locations. </a:t>
            </a:r>
            <a:r>
              <a:rPr>
                <a:solidFill>
                  <a:schemeClr val="accent5"/>
                </a:solidFill>
              </a:rPr>
              <a:t>These servers can actually run a service, which means they can serve dynamic data over encrypted connections, unlike a cache which is limited to serving static content.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Shape 312"/>
          <p:cNvSpPr>
            <a:spLocks noGrp="1" noRot="1" noChangeAspect="1"/>
          </p:cNvSpPr>
          <p:nvPr>
            <p:ph type="sldImg"/>
          </p:nvPr>
        </p:nvSpPr>
        <p:spPr>
          <a:prstGeom prst="rect">
            <a:avLst/>
          </a:prstGeom>
        </p:spPr>
        <p:txBody>
          <a:bodyPr/>
          <a:lstStyle/>
          <a:p>
            <a:endParaRPr/>
          </a:p>
        </p:txBody>
      </p:sp>
      <p:sp>
        <p:nvSpPr>
          <p:cNvPr id="313" name="Shape 313"/>
          <p:cNvSpPr>
            <a:spLocks noGrp="1"/>
          </p:cNvSpPr>
          <p:nvPr>
            <p:ph type="body" sz="quarter" idx="1"/>
          </p:nvPr>
        </p:nvSpPr>
        <p:spPr>
          <a:prstGeom prst="rect">
            <a:avLst/>
          </a:prstGeom>
        </p:spPr>
        <p:txBody>
          <a:bodyPr/>
          <a:lstStyle/>
          <a:p>
            <a:pPr>
              <a:defRPr sz="2400">
                <a:solidFill>
                  <a:schemeClr val="accent5"/>
                </a:solidFill>
              </a:defRPr>
            </a:pPr>
            <a:r>
              <a:t>Second, the content or service needs to be replicated at these locations. Data needs to be kept fresh, and the service provider may want to gather analytics. Further, client interactions may require fetching data from either other CDN nodes or the service provider’s origin servers. All this requires high capacity networking between the CDN nodes and the origin.</a:t>
            </a:r>
          </a:p>
          <a:p>
            <a:pPr>
              <a:defRPr sz="2400">
                <a:solidFill>
                  <a:schemeClr val="accent5"/>
                </a:solidFill>
              </a:defRPr>
            </a:pPr>
            <a:r>
              <a:t>One may simply use standard Internet transit through an ISP, or private connectivity over fiber that one leases or owns. Some of what we discussed in our discussion of WAN connectivity applies here, but we’ll also discuss more latency-focused techniques later in this lesson.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Shape 362"/>
          <p:cNvSpPr>
            <a:spLocks noGrp="1" noRot="1" noChangeAspect="1"/>
          </p:cNvSpPr>
          <p:nvPr>
            <p:ph type="sldImg"/>
          </p:nvPr>
        </p:nvSpPr>
        <p:spPr>
          <a:prstGeom prst="rect">
            <a:avLst/>
          </a:prstGeom>
        </p:spPr>
        <p:txBody>
          <a:bodyPr/>
          <a:lstStyle/>
          <a:p>
            <a:endParaRPr/>
          </a:p>
        </p:txBody>
      </p:sp>
      <p:sp>
        <p:nvSpPr>
          <p:cNvPr id="363" name="Shape 363"/>
          <p:cNvSpPr>
            <a:spLocks noGrp="1"/>
          </p:cNvSpPr>
          <p:nvPr>
            <p:ph type="body" sz="quarter" idx="1"/>
          </p:nvPr>
        </p:nvSpPr>
        <p:spPr>
          <a:prstGeom prst="rect">
            <a:avLst/>
          </a:prstGeom>
        </p:spPr>
        <p:txBody>
          <a:bodyPr/>
          <a:lstStyle/>
          <a:p>
            <a:pPr>
              <a:defRPr sz="2400"/>
            </a:pPr>
            <a:r>
              <a:rPr>
                <a:solidFill>
                  <a:schemeClr val="accent5"/>
                </a:solidFill>
              </a:rPr>
              <a:t>Lastly, once the service is replicated, how do clients learn where to get the content from?</a:t>
            </a:r>
            <a:r>
              <a:t> Some mechanism is needed to direct clients to an appropriate server — based on metrics like latency in order to improve performance for clients, or the load at different locations to improve load balancing across the CDN’s infrastructure.</a:t>
            </a:r>
          </a:p>
          <a:p>
            <a:pPr>
              <a:defRPr sz="2400">
                <a:solidFill>
                  <a:schemeClr val="accent5"/>
                </a:solidFill>
              </a:defRPr>
            </a:pPr>
            <a:endParaRPr/>
          </a:p>
          <a:p>
            <a:pPr>
              <a:defRPr sz="2400">
                <a:solidFill>
                  <a:schemeClr val="accent5"/>
                </a:solidFill>
              </a:defRPr>
            </a:pPr>
            <a:r>
              <a:t>It’s worth mentioning that while large operators like Google may build and operate their own CDN infrastructure, most Web services use one or more of the big CDN providers like Akamai, Limelight, Level-3, etc.</a:t>
            </a:r>
          </a:p>
          <a:p>
            <a:pPr>
              <a:defRPr sz="2400">
                <a:solidFill>
                  <a:schemeClr val="accent5"/>
                </a:solidFill>
              </a:defRPr>
            </a:pPr>
            <a:endParaRPr/>
          </a:p>
          <a:p>
            <a:pPr>
              <a:defRPr sz="2400">
                <a:solidFill>
                  <a:schemeClr val="accent5"/>
                </a:solidFill>
              </a:defRPr>
            </a:pPr>
            <a:r>
              <a:t>Let’s look at each of these three aspects in more depth.</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4833937" y="2303859"/>
            <a:ext cx="14716126" cy="4643438"/>
          </a:xfrm>
          <a:prstGeom prst="rect">
            <a:avLst/>
          </a:prstGeom>
        </p:spPr>
        <p:txBody>
          <a:bodyPr anchor="b"/>
          <a:lstStyle/>
          <a:p>
            <a:r>
              <a:t>标题文本</a:t>
            </a:r>
          </a:p>
        </p:txBody>
      </p:sp>
      <p:sp>
        <p:nvSpPr>
          <p:cNvPr id="12" name="正文级别 1…"/>
          <p:cNvSpPr txBox="1">
            <a:spLocks noGrp="1"/>
          </p:cNvSpPr>
          <p:nvPr>
            <p:ph type="body" sz="quarter" idx="1"/>
          </p:nvPr>
        </p:nvSpPr>
        <p:spPr>
          <a:xfrm>
            <a:off x="4833937" y="7072312"/>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–Johnny Appleseed</a:t>
            </a:r>
          </a:p>
        </p:txBody>
      </p:sp>
      <p:sp>
        <p:nvSpPr>
          <p:cNvPr id="94" name="“Type a quote here.”"/>
          <p:cNvSpPr>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“Type a quote here.” </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图像"/>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pic>
        <p:nvPicPr>
          <p:cNvPr id="117" name="矩形" descr="矩形"/>
          <p:cNvPicPr>
            <a:picLocks/>
          </p:cNvPicPr>
          <p:nvPr/>
        </p:nvPicPr>
        <p:blipFill>
          <a:blip r:embed="rId2">
            <a:extLst/>
          </a:blip>
          <a:stretch>
            <a:fillRect/>
          </a:stretch>
        </p:blipFill>
        <p:spPr>
          <a:xfrm>
            <a:off x="-1431132" y="-80963"/>
            <a:ext cx="27246264" cy="22015451"/>
          </a:xfrm>
          <a:prstGeom prst="rect">
            <a:avLst/>
          </a:prstGeom>
          <a:effectLst>
            <a:outerShdw blurRad="177800" dist="101600" dir="2700000" rotWithShape="0">
              <a:srgbClr val="000000">
                <a:alpha val="75000"/>
              </a:srgbClr>
            </a:outerShdw>
          </a:effectLst>
        </p:spPr>
      </p:pic>
      <p:sp>
        <p:nvSpPr>
          <p:cNvPr id="118" name="矩形"/>
          <p:cNvSpPr/>
          <p:nvPr/>
        </p:nvSpPr>
        <p:spPr>
          <a:xfrm>
            <a:off x="3030140" y="0"/>
            <a:ext cx="535782" cy="13716000"/>
          </a:xfrm>
          <a:prstGeom prst="rect">
            <a:avLst/>
          </a:prstGeom>
          <a:solidFill>
            <a:srgbClr val="FFFFFF"/>
          </a:solidFill>
          <a:ln w="12700">
            <a:miter lim="400000"/>
          </a:ln>
        </p:spPr>
        <p:txBody>
          <a:bodyPr lIns="71437" tIns="71437" rIns="71437" bIns="71437"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9" name="矩形"/>
          <p:cNvSpPr/>
          <p:nvPr/>
        </p:nvSpPr>
        <p:spPr>
          <a:xfrm>
            <a:off x="20800218" y="0"/>
            <a:ext cx="535782" cy="13716000"/>
          </a:xfrm>
          <a:prstGeom prst="rect">
            <a:avLst/>
          </a:prstGeom>
          <a:solidFill>
            <a:srgbClr val="FFFFFF"/>
          </a:solidFill>
          <a:ln w="12700">
            <a:miter lim="400000"/>
          </a:ln>
        </p:spPr>
        <p:txBody>
          <a:bodyPr lIns="71437" tIns="71437" rIns="71437" bIns="71437"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0" name="矩形"/>
          <p:cNvSpPr/>
          <p:nvPr/>
        </p:nvSpPr>
        <p:spPr>
          <a:xfrm>
            <a:off x="3280171" y="-17860"/>
            <a:ext cx="18288001" cy="535782"/>
          </a:xfrm>
          <a:prstGeom prst="rect">
            <a:avLst/>
          </a:prstGeom>
          <a:solidFill>
            <a:srgbClr val="FFFFFF"/>
          </a:solidFill>
          <a:ln w="12700">
            <a:miter lim="400000"/>
          </a:ln>
        </p:spPr>
        <p:txBody>
          <a:bodyPr lIns="71437" tIns="71437" rIns="71437" bIns="71437"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1" name="矩形"/>
          <p:cNvSpPr/>
          <p:nvPr/>
        </p:nvSpPr>
        <p:spPr>
          <a:xfrm>
            <a:off x="3048000" y="13198078"/>
            <a:ext cx="18288000" cy="535782"/>
          </a:xfrm>
          <a:prstGeom prst="rect">
            <a:avLst/>
          </a:prstGeom>
          <a:solidFill>
            <a:srgbClr val="FFFFFF"/>
          </a:solidFill>
          <a:ln w="12700">
            <a:miter lim="400000"/>
          </a:ln>
        </p:spPr>
        <p:txBody>
          <a:bodyPr lIns="71437" tIns="71437" rIns="71437" bIns="71437"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2" name="标题文本"/>
          <p:cNvSpPr txBox="1">
            <a:spLocks noGrp="1"/>
          </p:cNvSpPr>
          <p:nvPr>
            <p:ph type="title"/>
          </p:nvPr>
        </p:nvSpPr>
        <p:spPr>
          <a:xfrm>
            <a:off x="4833937" y="2303859"/>
            <a:ext cx="14716126" cy="4643438"/>
          </a:xfrm>
          <a:prstGeom prst="rect">
            <a:avLst/>
          </a:prstGeom>
        </p:spPr>
        <p:txBody>
          <a:bodyPr anchor="b">
            <a:noAutofit/>
          </a:bodyPr>
          <a:lstStyle>
            <a:lvl1pPr>
              <a:defRPr sz="10000">
                <a:solidFill>
                  <a:srgbClr val="EB7013"/>
                </a:solidFill>
                <a:latin typeface="Helvetica"/>
                <a:ea typeface="Helvetica"/>
                <a:cs typeface="Helvetica"/>
                <a:sym typeface="Helvetica"/>
              </a:defRPr>
            </a:lvl1pPr>
          </a:lstStyle>
          <a:p>
            <a:r>
              <a:t>标题文本</a:t>
            </a:r>
          </a:p>
        </p:txBody>
      </p:sp>
      <p:sp>
        <p:nvSpPr>
          <p:cNvPr id="123" name="正文级别 1…"/>
          <p:cNvSpPr txBox="1">
            <a:spLocks noGrp="1"/>
          </p:cNvSpPr>
          <p:nvPr>
            <p:ph type="body" sz="quarter" idx="1"/>
          </p:nvPr>
        </p:nvSpPr>
        <p:spPr>
          <a:xfrm>
            <a:off x="4833937" y="7072312"/>
            <a:ext cx="14716126" cy="1589485"/>
          </a:xfrm>
          <a:prstGeom prst="rect">
            <a:avLst/>
          </a:prstGeom>
        </p:spPr>
        <p:txBody>
          <a:bodyPr anchor="t">
            <a:noAutofit/>
          </a:bodyPr>
          <a:lstStyle>
            <a:lvl1pPr marL="0" indent="0" algn="ctr">
              <a:spcBef>
                <a:spcPts val="0"/>
              </a:spcBef>
              <a:buSzTx/>
              <a:buNone/>
              <a:defRPr>
                <a:latin typeface="Helvetica"/>
                <a:ea typeface="Helvetica"/>
                <a:cs typeface="Helvetica"/>
                <a:sym typeface="Helvetica"/>
              </a:defRPr>
            </a:lvl1pPr>
            <a:lvl2pPr marL="0" indent="0" algn="ctr">
              <a:spcBef>
                <a:spcPts val="0"/>
              </a:spcBef>
              <a:buSzTx/>
              <a:buNone/>
              <a:defRPr>
                <a:latin typeface="Helvetica"/>
                <a:ea typeface="Helvetica"/>
                <a:cs typeface="Helvetica"/>
                <a:sym typeface="Helvetica"/>
              </a:defRPr>
            </a:lvl2pPr>
            <a:lvl3pPr marL="0" indent="0" algn="ctr">
              <a:spcBef>
                <a:spcPts val="0"/>
              </a:spcBef>
              <a:buSzTx/>
              <a:buNone/>
              <a:defRPr>
                <a:latin typeface="Helvetica"/>
                <a:ea typeface="Helvetica"/>
                <a:cs typeface="Helvetica"/>
                <a:sym typeface="Helvetica"/>
              </a:defRPr>
            </a:lvl3pPr>
            <a:lvl4pPr marL="0" indent="0" algn="ctr">
              <a:spcBef>
                <a:spcPts val="0"/>
              </a:spcBef>
              <a:buSzTx/>
              <a:buNone/>
              <a:defRPr>
                <a:latin typeface="Helvetica"/>
                <a:ea typeface="Helvetica"/>
                <a:cs typeface="Helvetica"/>
                <a:sym typeface="Helvetica"/>
              </a:defRPr>
            </a:lvl4pPr>
            <a:lvl5pPr marL="0" indent="0" algn="ctr">
              <a:spcBef>
                <a:spcPts val="0"/>
              </a:spcBef>
              <a:buSzTx/>
              <a:buNone/>
              <a:defRPr>
                <a:latin typeface="Helvetica"/>
                <a:ea typeface="Helvetica"/>
                <a:cs typeface="Helvetica"/>
                <a:sym typeface="Helvetica"/>
              </a:defRPr>
            </a:lvl5pPr>
          </a:lstStyle>
          <a:p>
            <a:r>
              <a:t>正文级别 1</a:t>
            </a:r>
          </a:p>
          <a:p>
            <a:pPr lvl="1"/>
            <a:r>
              <a:t>正文级别 2</a:t>
            </a:r>
          </a:p>
          <a:p>
            <a:pPr lvl="2"/>
            <a:r>
              <a:t>正文级别 3</a:t>
            </a:r>
          </a:p>
          <a:p>
            <a:pPr lvl="3"/>
            <a:r>
              <a:t>正文级别 4</a:t>
            </a:r>
          </a:p>
          <a:p>
            <a:pPr lvl="4"/>
            <a:r>
              <a:t>正文级别 5</a:t>
            </a:r>
          </a:p>
        </p:txBody>
      </p:sp>
      <p:sp>
        <p:nvSpPr>
          <p:cNvPr id="124" name="幻灯片编号"/>
          <p:cNvSpPr txBox="1">
            <a:spLocks noGrp="1"/>
          </p:cNvSpPr>
          <p:nvPr>
            <p:ph type="sldNum" sz="quarter" idx="2"/>
          </p:nvPr>
        </p:nvSpPr>
        <p:spPr>
          <a:xfrm>
            <a:off x="11952882" y="13019484"/>
            <a:ext cx="460376" cy="498476"/>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ullets copy">
    <p:spTree>
      <p:nvGrpSpPr>
        <p:cNvPr id="1" name=""/>
        <p:cNvGrpSpPr/>
        <p:nvPr/>
      </p:nvGrpSpPr>
      <p:grpSpPr>
        <a:xfrm>
          <a:off x="0" y="0"/>
          <a:ext cx="0" cy="0"/>
          <a:chOff x="0" y="0"/>
          <a:chExt cx="0" cy="0"/>
        </a:xfrm>
      </p:grpSpPr>
      <p:sp>
        <p:nvSpPr>
          <p:cNvPr id="131" name="标题文本"/>
          <p:cNvSpPr txBox="1">
            <a:spLocks noGrp="1"/>
          </p:cNvSpPr>
          <p:nvPr>
            <p:ph type="title"/>
          </p:nvPr>
        </p:nvSpPr>
        <p:spPr>
          <a:xfrm>
            <a:off x="3565921" y="125015"/>
            <a:ext cx="17252158" cy="2482454"/>
          </a:xfrm>
          <a:prstGeom prst="rect">
            <a:avLst/>
          </a:prstGeom>
        </p:spPr>
        <p:txBody>
          <a:bodyPr>
            <a:noAutofit/>
          </a:bodyPr>
          <a:lstStyle>
            <a:lvl1pPr>
              <a:defRPr sz="7800">
                <a:solidFill>
                  <a:srgbClr val="EE6E12"/>
                </a:solidFill>
                <a:latin typeface="Helvetica"/>
                <a:ea typeface="Helvetica"/>
                <a:cs typeface="Helvetica"/>
                <a:sym typeface="Helvetica"/>
              </a:defRPr>
            </a:lvl1pPr>
          </a:lstStyle>
          <a:p>
            <a:r>
              <a:t>标题文本</a:t>
            </a:r>
          </a:p>
        </p:txBody>
      </p:sp>
      <p:sp>
        <p:nvSpPr>
          <p:cNvPr id="132" name="正文级别 1…"/>
          <p:cNvSpPr txBox="1">
            <a:spLocks noGrp="1"/>
          </p:cNvSpPr>
          <p:nvPr>
            <p:ph type="body" idx="1"/>
          </p:nvPr>
        </p:nvSpPr>
        <p:spPr>
          <a:xfrm>
            <a:off x="3851671" y="3375421"/>
            <a:ext cx="16680658" cy="10340579"/>
          </a:xfrm>
          <a:prstGeom prst="rect">
            <a:avLst/>
          </a:prstGeom>
        </p:spPr>
        <p:txBody>
          <a:bodyPr anchor="t">
            <a:noAutofit/>
          </a:bodyPr>
          <a:lstStyle>
            <a:lvl1pPr marL="0" indent="0">
              <a:spcBef>
                <a:spcPts val="3200"/>
              </a:spcBef>
              <a:buSzTx/>
              <a:buNone/>
              <a:defRPr sz="5800">
                <a:latin typeface="Gill Sans"/>
                <a:ea typeface="Gill Sans"/>
                <a:cs typeface="Gill Sans"/>
                <a:sym typeface="Gill Sans"/>
              </a:defRPr>
            </a:lvl1pPr>
            <a:lvl2pPr marL="1365250" indent="-793750">
              <a:spcBef>
                <a:spcPts val="0"/>
              </a:spcBef>
              <a:buSzPct val="150000"/>
              <a:defRPr>
                <a:latin typeface="Gill Sans"/>
                <a:ea typeface="Gill Sans"/>
                <a:cs typeface="Gill Sans"/>
                <a:sym typeface="Gill Sans"/>
              </a:defRPr>
            </a:lvl2pPr>
            <a:lvl3pPr marL="1936750" indent="-793750">
              <a:spcBef>
                <a:spcPts val="0"/>
              </a:spcBef>
              <a:buSzPct val="150000"/>
              <a:buChar char="-"/>
              <a:defRPr>
                <a:latin typeface="Gill Sans"/>
                <a:ea typeface="Gill Sans"/>
                <a:cs typeface="Gill Sans"/>
                <a:sym typeface="Gill Sans"/>
              </a:defRPr>
            </a:lvl3pPr>
            <a:lvl4pPr marL="2508250" indent="-793750">
              <a:spcBef>
                <a:spcPts val="0"/>
              </a:spcBef>
              <a:buSzPct val="150000"/>
              <a:defRPr>
                <a:latin typeface="Gill Sans"/>
                <a:ea typeface="Gill Sans"/>
                <a:cs typeface="Gill Sans"/>
                <a:sym typeface="Gill Sans"/>
              </a:defRPr>
            </a:lvl4pPr>
            <a:lvl5pPr marL="3079750" indent="-793750">
              <a:spcBef>
                <a:spcPts val="0"/>
              </a:spcBef>
              <a:buSzPct val="150000"/>
              <a:buChar char="-"/>
              <a:defRPr>
                <a:latin typeface="Gill Sans"/>
                <a:ea typeface="Gill Sans"/>
                <a:cs typeface="Gill Sans"/>
                <a:sym typeface="Gill Sans"/>
              </a:defRPr>
            </a:lvl5pPr>
          </a:lstStyle>
          <a:p>
            <a:r>
              <a:t>正文级别 1</a:t>
            </a:r>
          </a:p>
          <a:p>
            <a:pPr lvl="1"/>
            <a:r>
              <a:t>正文级别 2</a:t>
            </a:r>
          </a:p>
          <a:p>
            <a:pPr lvl="2"/>
            <a:r>
              <a:t>正文级别 3</a:t>
            </a:r>
          </a:p>
          <a:p>
            <a:pPr lvl="3"/>
            <a:r>
              <a:t>正文级别 4</a:t>
            </a:r>
          </a:p>
          <a:p>
            <a:pPr lvl="4"/>
            <a:r>
              <a:t>正文级别 5</a:t>
            </a:r>
          </a:p>
        </p:txBody>
      </p:sp>
      <p:sp>
        <p:nvSpPr>
          <p:cNvPr id="133" name="幻灯片编号"/>
          <p:cNvSpPr txBox="1">
            <a:spLocks noGrp="1"/>
          </p:cNvSpPr>
          <p:nvPr>
            <p:ph type="sldNum" sz="quarter" idx="2"/>
          </p:nvPr>
        </p:nvSpPr>
        <p:spPr>
          <a:xfrm>
            <a:off x="11952882" y="13019484"/>
            <a:ext cx="460376" cy="498476"/>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Header">
    <p:spTree>
      <p:nvGrpSpPr>
        <p:cNvPr id="1" name=""/>
        <p:cNvGrpSpPr/>
        <p:nvPr/>
      </p:nvGrpSpPr>
      <p:grpSpPr>
        <a:xfrm>
          <a:off x="0" y="0"/>
          <a:ext cx="0" cy="0"/>
          <a:chOff x="0" y="0"/>
          <a:chExt cx="0" cy="0"/>
        </a:xfrm>
      </p:grpSpPr>
      <p:sp>
        <p:nvSpPr>
          <p:cNvPr id="140" name="标题文本"/>
          <p:cNvSpPr txBox="1">
            <a:spLocks noGrp="1"/>
          </p:cNvSpPr>
          <p:nvPr>
            <p:ph type="title"/>
          </p:nvPr>
        </p:nvSpPr>
        <p:spPr>
          <a:xfrm>
            <a:off x="3048000" y="0"/>
            <a:ext cx="18288000" cy="2500313"/>
          </a:xfrm>
          <a:prstGeom prst="rect">
            <a:avLst/>
          </a:prstGeom>
        </p:spPr>
        <p:txBody>
          <a:bodyPr>
            <a:noAutofit/>
          </a:bodyPr>
          <a:lstStyle>
            <a:lvl1pPr>
              <a:defRPr sz="7800">
                <a:solidFill>
                  <a:srgbClr val="EE6E12"/>
                </a:solidFill>
                <a:latin typeface="Helvetica"/>
                <a:ea typeface="Helvetica"/>
                <a:cs typeface="Helvetica"/>
                <a:sym typeface="Helvetica"/>
              </a:defRPr>
            </a:lvl1pPr>
          </a:lstStyle>
          <a:p>
            <a:r>
              <a:t>标题文本</a:t>
            </a:r>
          </a:p>
        </p:txBody>
      </p:sp>
      <p:sp>
        <p:nvSpPr>
          <p:cNvPr id="141" name="幻灯片编号"/>
          <p:cNvSpPr txBox="1">
            <a:spLocks noGrp="1"/>
          </p:cNvSpPr>
          <p:nvPr>
            <p:ph type="sldNum" sz="quarter" idx="2"/>
          </p:nvPr>
        </p:nvSpPr>
        <p:spPr>
          <a:xfrm>
            <a:off x="11952882" y="13019484"/>
            <a:ext cx="460376" cy="498476"/>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4833940" y="2303861"/>
            <a:ext cx="14716125" cy="4643438"/>
          </a:xfrm>
          <a:prstGeom prst="rect">
            <a:avLst/>
          </a:prstGeom>
        </p:spPr>
        <p:txBody>
          <a:bodyPr anchor="b"/>
          <a:lstStyle/>
          <a:p>
            <a:r>
              <a:t>标题文本</a:t>
            </a:r>
          </a:p>
        </p:txBody>
      </p:sp>
      <p:sp>
        <p:nvSpPr>
          <p:cNvPr id="12" name="正文级别 1…"/>
          <p:cNvSpPr txBox="1">
            <a:spLocks noGrp="1"/>
          </p:cNvSpPr>
          <p:nvPr>
            <p:ph type="body" sz="quarter" idx="1"/>
          </p:nvPr>
        </p:nvSpPr>
        <p:spPr>
          <a:xfrm>
            <a:off x="4833940" y="7072313"/>
            <a:ext cx="14716125" cy="1589486"/>
          </a:xfrm>
          <a:prstGeom prst="rect">
            <a:avLst/>
          </a:prstGeom>
        </p:spPr>
        <p:txBody>
          <a:bodyPr anchor="t"/>
          <a:lstStyle>
            <a:lvl1pPr marL="0" indent="0" algn="ctr">
              <a:spcBef>
                <a:spcPts val="0"/>
              </a:spcBef>
              <a:buSzTx/>
              <a:buNone/>
              <a:defRPr sz="3300"/>
            </a:lvl1pPr>
            <a:lvl2pPr marL="0" indent="171450" algn="ctr">
              <a:spcBef>
                <a:spcPts val="0"/>
              </a:spcBef>
              <a:buSzTx/>
              <a:buNone/>
              <a:defRPr sz="3300"/>
            </a:lvl2pPr>
            <a:lvl3pPr marL="0" indent="342900" algn="ctr">
              <a:spcBef>
                <a:spcPts val="0"/>
              </a:spcBef>
              <a:buSzTx/>
              <a:buNone/>
              <a:defRPr sz="3300"/>
            </a:lvl3pPr>
            <a:lvl4pPr marL="0" indent="514350" algn="ctr">
              <a:spcBef>
                <a:spcPts val="0"/>
              </a:spcBef>
              <a:buSzTx/>
              <a:buNone/>
              <a:defRPr sz="3300"/>
            </a:lvl4pPr>
            <a:lvl5pPr marL="0" indent="685800" algn="ctr">
              <a:spcBef>
                <a:spcPts val="0"/>
              </a:spcBef>
              <a:buSzTx/>
              <a:buNone/>
              <a:defRPr sz="33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1922100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图像"/>
          <p:cNvSpPr>
            <a:spLocks noGrp="1"/>
          </p:cNvSpPr>
          <p:nvPr>
            <p:ph type="pic" sz="half" idx="13"/>
          </p:nvPr>
        </p:nvSpPr>
        <p:spPr>
          <a:xfrm>
            <a:off x="5307212" y="892969"/>
            <a:ext cx="13751720" cy="8322470"/>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4833940" y="9447610"/>
            <a:ext cx="14716125" cy="2000252"/>
          </a:xfrm>
          <a:prstGeom prst="rect">
            <a:avLst/>
          </a:prstGeom>
        </p:spPr>
        <p:txBody>
          <a:bodyPr anchor="b"/>
          <a:lstStyle/>
          <a:p>
            <a:r>
              <a:t>标题文本</a:t>
            </a:r>
          </a:p>
        </p:txBody>
      </p:sp>
      <p:sp>
        <p:nvSpPr>
          <p:cNvPr id="22" name="正文级别 1…"/>
          <p:cNvSpPr txBox="1">
            <a:spLocks noGrp="1"/>
          </p:cNvSpPr>
          <p:nvPr>
            <p:ph type="body" sz="quarter" idx="1"/>
          </p:nvPr>
        </p:nvSpPr>
        <p:spPr>
          <a:xfrm>
            <a:off x="4833940" y="11519297"/>
            <a:ext cx="14716125" cy="1589486"/>
          </a:xfrm>
          <a:prstGeom prst="rect">
            <a:avLst/>
          </a:prstGeom>
        </p:spPr>
        <p:txBody>
          <a:bodyPr anchor="t"/>
          <a:lstStyle>
            <a:lvl1pPr marL="0" indent="0" algn="ctr">
              <a:spcBef>
                <a:spcPts val="0"/>
              </a:spcBef>
              <a:buSzTx/>
              <a:buNone/>
              <a:defRPr sz="3300"/>
            </a:lvl1pPr>
            <a:lvl2pPr marL="0" indent="171450" algn="ctr">
              <a:spcBef>
                <a:spcPts val="0"/>
              </a:spcBef>
              <a:buSzTx/>
              <a:buNone/>
              <a:defRPr sz="3300"/>
            </a:lvl2pPr>
            <a:lvl3pPr marL="0" indent="342900" algn="ctr">
              <a:spcBef>
                <a:spcPts val="0"/>
              </a:spcBef>
              <a:buSzTx/>
              <a:buNone/>
              <a:defRPr sz="3300"/>
            </a:lvl3pPr>
            <a:lvl4pPr marL="0" indent="514350" algn="ctr">
              <a:spcBef>
                <a:spcPts val="0"/>
              </a:spcBef>
              <a:buSzTx/>
              <a:buNone/>
              <a:defRPr sz="3300"/>
            </a:lvl4pPr>
            <a:lvl5pPr marL="0" indent="685800" algn="ctr">
              <a:spcBef>
                <a:spcPts val="0"/>
              </a:spcBef>
              <a:buSzTx/>
              <a:buNone/>
              <a:defRPr sz="33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xfrm>
            <a:off x="12104131" y="13001627"/>
            <a:ext cx="432810" cy="42126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99279437"/>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4833940" y="4536283"/>
            <a:ext cx="14716125" cy="4643438"/>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7221163"/>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图像"/>
          <p:cNvSpPr>
            <a:spLocks noGrp="1"/>
          </p:cNvSpPr>
          <p:nvPr>
            <p:ph type="pic" sz="half" idx="13"/>
          </p:nvPr>
        </p:nvSpPr>
        <p:spPr>
          <a:xfrm>
            <a:off x="12495608" y="892968"/>
            <a:ext cx="7500939" cy="11572876"/>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4387453" y="892969"/>
            <a:ext cx="7500939" cy="5607846"/>
          </a:xfrm>
          <a:prstGeom prst="rect">
            <a:avLst/>
          </a:prstGeom>
        </p:spPr>
        <p:txBody>
          <a:bodyPr anchor="b"/>
          <a:lstStyle>
            <a:lvl1pPr>
              <a:defRPr sz="6300"/>
            </a:lvl1pPr>
          </a:lstStyle>
          <a:p>
            <a:r>
              <a:t>标题文本</a:t>
            </a:r>
          </a:p>
        </p:txBody>
      </p:sp>
      <p:sp>
        <p:nvSpPr>
          <p:cNvPr id="40" name="正文级别 1…"/>
          <p:cNvSpPr txBox="1">
            <a:spLocks noGrp="1"/>
          </p:cNvSpPr>
          <p:nvPr>
            <p:ph type="body" sz="quarter" idx="1"/>
          </p:nvPr>
        </p:nvSpPr>
        <p:spPr>
          <a:xfrm>
            <a:off x="4387453" y="6697266"/>
            <a:ext cx="7500939" cy="5768580"/>
          </a:xfrm>
          <a:prstGeom prst="rect">
            <a:avLst/>
          </a:prstGeom>
        </p:spPr>
        <p:txBody>
          <a:bodyPr anchor="t"/>
          <a:lstStyle>
            <a:lvl1pPr marL="0" indent="0" algn="ctr">
              <a:spcBef>
                <a:spcPts val="0"/>
              </a:spcBef>
              <a:buSzTx/>
              <a:buNone/>
              <a:defRPr sz="3300"/>
            </a:lvl1pPr>
            <a:lvl2pPr marL="0" indent="171450" algn="ctr">
              <a:spcBef>
                <a:spcPts val="0"/>
              </a:spcBef>
              <a:buSzTx/>
              <a:buNone/>
              <a:defRPr sz="3300"/>
            </a:lvl2pPr>
            <a:lvl3pPr marL="0" indent="342900" algn="ctr">
              <a:spcBef>
                <a:spcPts val="0"/>
              </a:spcBef>
              <a:buSzTx/>
              <a:buNone/>
              <a:defRPr sz="3300"/>
            </a:lvl3pPr>
            <a:lvl4pPr marL="0" indent="514350" algn="ctr">
              <a:spcBef>
                <a:spcPts val="0"/>
              </a:spcBef>
              <a:buSzTx/>
              <a:buNone/>
              <a:defRPr sz="3300"/>
            </a:lvl4pPr>
            <a:lvl5pPr marL="0" indent="685800" algn="ctr">
              <a:spcBef>
                <a:spcPts val="0"/>
              </a:spcBef>
              <a:buSzTx/>
              <a:buNone/>
              <a:defRPr sz="33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4479168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图像"/>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4833937" y="9447609"/>
            <a:ext cx="14716126" cy="2000251"/>
          </a:xfrm>
          <a:prstGeom prst="rect">
            <a:avLst/>
          </a:prstGeom>
        </p:spPr>
        <p:txBody>
          <a:bodyPr anchor="b"/>
          <a:lstStyle/>
          <a:p>
            <a:r>
              <a:t>标题文本</a:t>
            </a:r>
          </a:p>
        </p:txBody>
      </p:sp>
      <p:sp>
        <p:nvSpPr>
          <p:cNvPr id="22" name="正文级别 1…"/>
          <p:cNvSpPr txBox="1">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23593503"/>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75156310"/>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图像"/>
          <p:cNvSpPr>
            <a:spLocks noGrp="1"/>
          </p:cNvSpPr>
          <p:nvPr>
            <p:ph type="pic" sz="quarter" idx="13"/>
          </p:nvPr>
        </p:nvSpPr>
        <p:spPr>
          <a:xfrm>
            <a:off x="12495608" y="3661172"/>
            <a:ext cx="7500939" cy="8840392"/>
          </a:xfrm>
          <a:prstGeom prst="rect">
            <a:avLst/>
          </a:prstGeom>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p>
            <a:r>
              <a:t>标题文本</a:t>
            </a:r>
          </a:p>
        </p:txBody>
      </p:sp>
      <p:sp>
        <p:nvSpPr>
          <p:cNvPr id="67" name="正文级别 1…"/>
          <p:cNvSpPr txBox="1">
            <a:spLocks noGrp="1"/>
          </p:cNvSpPr>
          <p:nvPr>
            <p:ph type="body" sz="quarter" idx="1"/>
          </p:nvPr>
        </p:nvSpPr>
        <p:spPr>
          <a:xfrm>
            <a:off x="4387453" y="3661172"/>
            <a:ext cx="7500939" cy="8840392"/>
          </a:xfrm>
          <a:prstGeom prst="rect">
            <a:avLst/>
          </a:prstGeom>
        </p:spPr>
        <p:txBody>
          <a:bodyPr/>
          <a:lstStyle>
            <a:lvl1pPr marL="349024" indent="-349024">
              <a:spcBef>
                <a:spcPts val="2400"/>
              </a:spcBef>
              <a:defRPr sz="2850"/>
            </a:lvl1pPr>
            <a:lvl2pPr marL="606198" indent="-349024">
              <a:spcBef>
                <a:spcPts val="2400"/>
              </a:spcBef>
              <a:defRPr sz="2850"/>
            </a:lvl2pPr>
            <a:lvl3pPr marL="863374" indent="-349024">
              <a:spcBef>
                <a:spcPts val="2400"/>
              </a:spcBef>
              <a:defRPr sz="2850"/>
            </a:lvl3pPr>
            <a:lvl4pPr marL="1120548" indent="-349024">
              <a:spcBef>
                <a:spcPts val="2400"/>
              </a:spcBef>
              <a:defRPr sz="2850"/>
            </a:lvl4pPr>
            <a:lvl5pPr marL="1377724" indent="-349024">
              <a:spcBef>
                <a:spcPts val="2400"/>
              </a:spcBef>
              <a:defRPr sz="285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67278414"/>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正文级别 1…"/>
          <p:cNvSpPr txBox="1">
            <a:spLocks noGrp="1"/>
          </p:cNvSpPr>
          <p:nvPr>
            <p:ph type="body" idx="1"/>
          </p:nvPr>
        </p:nvSpPr>
        <p:spPr>
          <a:xfrm>
            <a:off x="4387454" y="1785939"/>
            <a:ext cx="15609093" cy="10144126"/>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943016751"/>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12495608" y="7161610"/>
            <a:ext cx="7500939" cy="5304236"/>
          </a:xfrm>
          <a:prstGeom prst="rect">
            <a:avLst/>
          </a:prstGeom>
        </p:spPr>
        <p:txBody>
          <a:bodyPr lIns="91439" tIns="45719" rIns="91439" bIns="45719" anchor="t">
            <a:noAutofit/>
          </a:bodyPr>
          <a:lstStyle/>
          <a:p>
            <a:endParaRPr/>
          </a:p>
        </p:txBody>
      </p:sp>
      <p:sp>
        <p:nvSpPr>
          <p:cNvPr id="84" name="图像"/>
          <p:cNvSpPr>
            <a:spLocks noGrp="1"/>
          </p:cNvSpPr>
          <p:nvPr>
            <p:ph type="pic" sz="quarter" idx="14"/>
          </p:nvPr>
        </p:nvSpPr>
        <p:spPr>
          <a:xfrm>
            <a:off x="12504355" y="1250156"/>
            <a:ext cx="7500939" cy="5304236"/>
          </a:xfrm>
          <a:prstGeom prst="rect">
            <a:avLst/>
          </a:prstGeom>
        </p:spPr>
        <p:txBody>
          <a:bodyPr lIns="91439" tIns="45719" rIns="91439" bIns="45719" anchor="t">
            <a:noAutofit/>
          </a:bodyPr>
          <a:lstStyle/>
          <a:p>
            <a:endParaRPr/>
          </a:p>
        </p:txBody>
      </p:sp>
      <p:sp>
        <p:nvSpPr>
          <p:cNvPr id="85" name="图像"/>
          <p:cNvSpPr>
            <a:spLocks noGrp="1"/>
          </p:cNvSpPr>
          <p:nvPr>
            <p:ph type="pic" sz="half" idx="15"/>
          </p:nvPr>
        </p:nvSpPr>
        <p:spPr>
          <a:xfrm>
            <a:off x="4387453" y="1250156"/>
            <a:ext cx="7500939" cy="11215688"/>
          </a:xfrm>
          <a:prstGeom prst="rect">
            <a:avLst/>
          </a:prstGeom>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16942083"/>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13"/>
          </p:nvPr>
        </p:nvSpPr>
        <p:spPr>
          <a:xfrm>
            <a:off x="4833940" y="8947547"/>
            <a:ext cx="14716125" cy="513601"/>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r>
              <a:t>–Johnny Appleseed</a:t>
            </a:r>
          </a:p>
        </p:txBody>
      </p:sp>
      <p:sp>
        <p:nvSpPr>
          <p:cNvPr id="94" name="“Type a quote here.”"/>
          <p:cNvSpPr>
            <a:spLocks noGrp="1"/>
          </p:cNvSpPr>
          <p:nvPr>
            <p:ph type="body" sz="quarter" idx="14"/>
          </p:nvPr>
        </p:nvSpPr>
        <p:spPr>
          <a:xfrm>
            <a:off x="4833940" y="6110739"/>
            <a:ext cx="14716125" cy="744434"/>
          </a:xfrm>
          <a:prstGeom prst="rect">
            <a:avLst/>
          </a:prstGeom>
        </p:spPr>
        <p:txBody>
          <a:bodyPr>
            <a:spAutoFit/>
          </a:bodyPr>
          <a:lstStyle>
            <a:lvl1pPr marL="0" indent="0" algn="ctr">
              <a:spcBef>
                <a:spcPts val="0"/>
              </a:spcBef>
              <a:buSzTx/>
              <a:buNone/>
              <a:defRPr sz="3900"/>
            </a:lvl1pPr>
          </a:lstStyle>
          <a:p>
            <a:r>
              <a:t>“Type a quote here.” </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74192018"/>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图像"/>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48221678"/>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361740002"/>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1_Title &amp; Subtitle">
    <p:spTree>
      <p:nvGrpSpPr>
        <p:cNvPr id="1" name=""/>
        <p:cNvGrpSpPr/>
        <p:nvPr/>
      </p:nvGrpSpPr>
      <p:grpSpPr>
        <a:xfrm>
          <a:off x="0" y="0"/>
          <a:ext cx="0" cy="0"/>
          <a:chOff x="0" y="0"/>
          <a:chExt cx="0" cy="0"/>
        </a:xfrm>
      </p:grpSpPr>
      <p:pic>
        <p:nvPicPr>
          <p:cNvPr id="117" name="矩形" descr="矩形"/>
          <p:cNvPicPr>
            <a:picLocks/>
          </p:cNvPicPr>
          <p:nvPr/>
        </p:nvPicPr>
        <p:blipFill>
          <a:blip r:embed="rId2">
            <a:extLst/>
          </a:blip>
          <a:stretch>
            <a:fillRect/>
          </a:stretch>
        </p:blipFill>
        <p:spPr>
          <a:xfrm>
            <a:off x="-1431132" y="-80964"/>
            <a:ext cx="27246264" cy="22015452"/>
          </a:xfrm>
          <a:prstGeom prst="rect">
            <a:avLst/>
          </a:prstGeom>
          <a:effectLst>
            <a:outerShdw blurRad="177800" dist="101600" dir="2700000" rotWithShape="0">
              <a:srgbClr val="000000">
                <a:alpha val="75000"/>
              </a:srgbClr>
            </a:outerShdw>
          </a:effectLst>
        </p:spPr>
      </p:pic>
      <p:sp>
        <p:nvSpPr>
          <p:cNvPr id="118" name="矩形"/>
          <p:cNvSpPr/>
          <p:nvPr/>
        </p:nvSpPr>
        <p:spPr>
          <a:xfrm>
            <a:off x="3030142" y="0"/>
            <a:ext cx="535781" cy="13716000"/>
          </a:xfrm>
          <a:prstGeom prst="rect">
            <a:avLst/>
          </a:prstGeom>
          <a:solidFill>
            <a:srgbClr val="FFFFFF"/>
          </a:solidFill>
          <a:ln w="12700">
            <a:miter lim="400000"/>
          </a:ln>
        </p:spPr>
        <p:txBody>
          <a:bodyPr lIns="53578" tIns="53578" rIns="53578" bIns="53578"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200"/>
          </a:p>
        </p:txBody>
      </p:sp>
      <p:sp>
        <p:nvSpPr>
          <p:cNvPr id="119" name="矩形"/>
          <p:cNvSpPr/>
          <p:nvPr/>
        </p:nvSpPr>
        <p:spPr>
          <a:xfrm>
            <a:off x="20800219" y="0"/>
            <a:ext cx="535781" cy="13716000"/>
          </a:xfrm>
          <a:prstGeom prst="rect">
            <a:avLst/>
          </a:prstGeom>
          <a:solidFill>
            <a:srgbClr val="FFFFFF"/>
          </a:solidFill>
          <a:ln w="12700">
            <a:miter lim="400000"/>
          </a:ln>
        </p:spPr>
        <p:txBody>
          <a:bodyPr lIns="53578" tIns="53578" rIns="53578" bIns="53578"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200"/>
          </a:p>
        </p:txBody>
      </p:sp>
      <p:sp>
        <p:nvSpPr>
          <p:cNvPr id="120" name="矩形"/>
          <p:cNvSpPr/>
          <p:nvPr/>
        </p:nvSpPr>
        <p:spPr>
          <a:xfrm>
            <a:off x="3280173" y="-17859"/>
            <a:ext cx="18288000" cy="535782"/>
          </a:xfrm>
          <a:prstGeom prst="rect">
            <a:avLst/>
          </a:prstGeom>
          <a:solidFill>
            <a:srgbClr val="FFFFFF"/>
          </a:solidFill>
          <a:ln w="12700">
            <a:miter lim="400000"/>
          </a:ln>
        </p:spPr>
        <p:txBody>
          <a:bodyPr lIns="53578" tIns="53578" rIns="53578" bIns="53578"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200"/>
          </a:p>
        </p:txBody>
      </p:sp>
      <p:sp>
        <p:nvSpPr>
          <p:cNvPr id="121" name="矩形"/>
          <p:cNvSpPr/>
          <p:nvPr/>
        </p:nvSpPr>
        <p:spPr>
          <a:xfrm>
            <a:off x="3048000" y="13198079"/>
            <a:ext cx="18288000" cy="535782"/>
          </a:xfrm>
          <a:prstGeom prst="rect">
            <a:avLst/>
          </a:prstGeom>
          <a:solidFill>
            <a:srgbClr val="FFFFFF"/>
          </a:solidFill>
          <a:ln w="12700">
            <a:miter lim="400000"/>
          </a:ln>
        </p:spPr>
        <p:txBody>
          <a:bodyPr lIns="53578" tIns="53578" rIns="53578" bIns="53578"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200"/>
          </a:p>
        </p:txBody>
      </p:sp>
      <p:sp>
        <p:nvSpPr>
          <p:cNvPr id="122" name="标题文本"/>
          <p:cNvSpPr txBox="1">
            <a:spLocks noGrp="1"/>
          </p:cNvSpPr>
          <p:nvPr>
            <p:ph type="title"/>
          </p:nvPr>
        </p:nvSpPr>
        <p:spPr>
          <a:xfrm>
            <a:off x="4833940" y="2303861"/>
            <a:ext cx="14716125" cy="4643438"/>
          </a:xfrm>
          <a:prstGeom prst="rect">
            <a:avLst/>
          </a:prstGeom>
        </p:spPr>
        <p:txBody>
          <a:bodyPr anchor="b">
            <a:noAutofit/>
          </a:bodyPr>
          <a:lstStyle>
            <a:lvl1pPr>
              <a:defRPr sz="7500">
                <a:solidFill>
                  <a:srgbClr val="EB7013"/>
                </a:solidFill>
                <a:latin typeface="Helvetica"/>
                <a:ea typeface="Helvetica"/>
                <a:cs typeface="Helvetica"/>
                <a:sym typeface="Helvetica"/>
              </a:defRPr>
            </a:lvl1pPr>
          </a:lstStyle>
          <a:p>
            <a:r>
              <a:t>标题文本</a:t>
            </a:r>
          </a:p>
        </p:txBody>
      </p:sp>
      <p:sp>
        <p:nvSpPr>
          <p:cNvPr id="123" name="正文级别 1…"/>
          <p:cNvSpPr txBox="1">
            <a:spLocks noGrp="1"/>
          </p:cNvSpPr>
          <p:nvPr>
            <p:ph type="body" sz="quarter" idx="1"/>
          </p:nvPr>
        </p:nvSpPr>
        <p:spPr>
          <a:xfrm>
            <a:off x="4833940" y="7072313"/>
            <a:ext cx="14716125" cy="1589486"/>
          </a:xfrm>
          <a:prstGeom prst="rect">
            <a:avLst/>
          </a:prstGeom>
        </p:spPr>
        <p:txBody>
          <a:bodyPr anchor="t">
            <a:noAutofit/>
          </a:bodyPr>
          <a:lstStyle>
            <a:lvl1pPr marL="0" indent="0" algn="ctr">
              <a:spcBef>
                <a:spcPts val="0"/>
              </a:spcBef>
              <a:buSzTx/>
              <a:buNone/>
              <a:defRPr>
                <a:latin typeface="Helvetica"/>
                <a:ea typeface="Helvetica"/>
                <a:cs typeface="Helvetica"/>
                <a:sym typeface="Helvetica"/>
              </a:defRPr>
            </a:lvl1pPr>
            <a:lvl2pPr marL="0" indent="0" algn="ctr">
              <a:spcBef>
                <a:spcPts val="0"/>
              </a:spcBef>
              <a:buSzTx/>
              <a:buNone/>
              <a:defRPr>
                <a:latin typeface="Helvetica"/>
                <a:ea typeface="Helvetica"/>
                <a:cs typeface="Helvetica"/>
                <a:sym typeface="Helvetica"/>
              </a:defRPr>
            </a:lvl2pPr>
            <a:lvl3pPr marL="0" indent="0" algn="ctr">
              <a:spcBef>
                <a:spcPts val="0"/>
              </a:spcBef>
              <a:buSzTx/>
              <a:buNone/>
              <a:defRPr>
                <a:latin typeface="Helvetica"/>
                <a:ea typeface="Helvetica"/>
                <a:cs typeface="Helvetica"/>
                <a:sym typeface="Helvetica"/>
              </a:defRPr>
            </a:lvl3pPr>
            <a:lvl4pPr marL="0" indent="0" algn="ctr">
              <a:spcBef>
                <a:spcPts val="0"/>
              </a:spcBef>
              <a:buSzTx/>
              <a:buNone/>
              <a:defRPr>
                <a:latin typeface="Helvetica"/>
                <a:ea typeface="Helvetica"/>
                <a:cs typeface="Helvetica"/>
                <a:sym typeface="Helvetica"/>
              </a:defRPr>
            </a:lvl4pPr>
            <a:lvl5pPr marL="0" indent="0" algn="ctr">
              <a:spcBef>
                <a:spcPts val="0"/>
              </a:spcBef>
              <a:buSzTx/>
              <a:buNone/>
              <a:defRPr>
                <a:latin typeface="Helvetica"/>
                <a:ea typeface="Helvetica"/>
                <a:cs typeface="Helvetica"/>
                <a:sym typeface="Helvetica"/>
              </a:defRPr>
            </a:lvl5pPr>
          </a:lstStyle>
          <a:p>
            <a:r>
              <a:t>正文级别 1</a:t>
            </a:r>
          </a:p>
          <a:p>
            <a:pPr lvl="1"/>
            <a:r>
              <a:t>正文级别 2</a:t>
            </a:r>
          </a:p>
          <a:p>
            <a:pPr lvl="2"/>
            <a:r>
              <a:t>正文级别 3</a:t>
            </a:r>
          </a:p>
          <a:p>
            <a:pPr lvl="3"/>
            <a:r>
              <a:t>正文级别 4</a:t>
            </a:r>
          </a:p>
          <a:p>
            <a:pPr lvl="4"/>
            <a:r>
              <a:t>正文级别 5</a:t>
            </a:r>
          </a:p>
        </p:txBody>
      </p:sp>
      <p:sp>
        <p:nvSpPr>
          <p:cNvPr id="124" name="幻灯片编号"/>
          <p:cNvSpPr txBox="1">
            <a:spLocks noGrp="1"/>
          </p:cNvSpPr>
          <p:nvPr>
            <p:ph type="sldNum" sz="quarter" idx="2"/>
          </p:nvPr>
        </p:nvSpPr>
        <p:spPr>
          <a:xfrm>
            <a:off x="12116389" y="13019485"/>
            <a:ext cx="416780" cy="421268"/>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590918743"/>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Bullets copy">
    <p:spTree>
      <p:nvGrpSpPr>
        <p:cNvPr id="1" name=""/>
        <p:cNvGrpSpPr/>
        <p:nvPr/>
      </p:nvGrpSpPr>
      <p:grpSpPr>
        <a:xfrm>
          <a:off x="0" y="0"/>
          <a:ext cx="0" cy="0"/>
          <a:chOff x="0" y="0"/>
          <a:chExt cx="0" cy="0"/>
        </a:xfrm>
      </p:grpSpPr>
      <p:sp>
        <p:nvSpPr>
          <p:cNvPr id="131" name="标题文本"/>
          <p:cNvSpPr txBox="1">
            <a:spLocks noGrp="1"/>
          </p:cNvSpPr>
          <p:nvPr>
            <p:ph type="title"/>
          </p:nvPr>
        </p:nvSpPr>
        <p:spPr>
          <a:xfrm>
            <a:off x="3565924" y="125017"/>
            <a:ext cx="17252157" cy="2482454"/>
          </a:xfrm>
          <a:prstGeom prst="rect">
            <a:avLst/>
          </a:prstGeom>
        </p:spPr>
        <p:txBody>
          <a:bodyPr>
            <a:noAutofit/>
          </a:bodyPr>
          <a:lstStyle>
            <a:lvl1pPr>
              <a:defRPr sz="5850">
                <a:solidFill>
                  <a:srgbClr val="EE6E12"/>
                </a:solidFill>
                <a:latin typeface="Helvetica"/>
                <a:ea typeface="Helvetica"/>
                <a:cs typeface="Helvetica"/>
                <a:sym typeface="Helvetica"/>
              </a:defRPr>
            </a:lvl1pPr>
          </a:lstStyle>
          <a:p>
            <a:r>
              <a:t>标题文本</a:t>
            </a:r>
          </a:p>
        </p:txBody>
      </p:sp>
      <p:sp>
        <p:nvSpPr>
          <p:cNvPr id="132" name="正文级别 1…"/>
          <p:cNvSpPr txBox="1">
            <a:spLocks noGrp="1"/>
          </p:cNvSpPr>
          <p:nvPr>
            <p:ph type="body" idx="1"/>
          </p:nvPr>
        </p:nvSpPr>
        <p:spPr>
          <a:xfrm>
            <a:off x="3851673" y="3375422"/>
            <a:ext cx="16680659" cy="10340580"/>
          </a:xfrm>
          <a:prstGeom prst="rect">
            <a:avLst/>
          </a:prstGeom>
        </p:spPr>
        <p:txBody>
          <a:bodyPr anchor="t">
            <a:noAutofit/>
          </a:bodyPr>
          <a:lstStyle>
            <a:lvl1pPr marL="0" indent="0">
              <a:spcBef>
                <a:spcPts val="2400"/>
              </a:spcBef>
              <a:buSzTx/>
              <a:buNone/>
              <a:defRPr sz="4350">
                <a:latin typeface="Gill Sans"/>
                <a:ea typeface="Gill Sans"/>
                <a:cs typeface="Gill Sans"/>
                <a:sym typeface="Gill Sans"/>
              </a:defRPr>
            </a:lvl1pPr>
            <a:lvl2pPr marL="1023938" indent="-595312">
              <a:spcBef>
                <a:spcPts val="0"/>
              </a:spcBef>
              <a:buSzPct val="150000"/>
              <a:defRPr>
                <a:latin typeface="Gill Sans"/>
                <a:ea typeface="Gill Sans"/>
                <a:cs typeface="Gill Sans"/>
                <a:sym typeface="Gill Sans"/>
              </a:defRPr>
            </a:lvl2pPr>
            <a:lvl3pPr marL="1452562" indent="-595312">
              <a:spcBef>
                <a:spcPts val="0"/>
              </a:spcBef>
              <a:buSzPct val="150000"/>
              <a:buChar char="-"/>
              <a:defRPr>
                <a:latin typeface="Gill Sans"/>
                <a:ea typeface="Gill Sans"/>
                <a:cs typeface="Gill Sans"/>
                <a:sym typeface="Gill Sans"/>
              </a:defRPr>
            </a:lvl3pPr>
            <a:lvl4pPr marL="1881188" indent="-595312">
              <a:spcBef>
                <a:spcPts val="0"/>
              </a:spcBef>
              <a:buSzPct val="150000"/>
              <a:defRPr>
                <a:latin typeface="Gill Sans"/>
                <a:ea typeface="Gill Sans"/>
                <a:cs typeface="Gill Sans"/>
                <a:sym typeface="Gill Sans"/>
              </a:defRPr>
            </a:lvl4pPr>
            <a:lvl5pPr marL="2309812" indent="-595312">
              <a:spcBef>
                <a:spcPts val="0"/>
              </a:spcBef>
              <a:buSzPct val="150000"/>
              <a:buChar char="-"/>
              <a:defRPr>
                <a:latin typeface="Gill Sans"/>
                <a:ea typeface="Gill Sans"/>
                <a:cs typeface="Gill Sans"/>
                <a:sym typeface="Gill Sans"/>
              </a:defRPr>
            </a:lvl5pPr>
          </a:lstStyle>
          <a:p>
            <a:r>
              <a:t>正文级别 1</a:t>
            </a:r>
          </a:p>
          <a:p>
            <a:pPr lvl="1"/>
            <a:r>
              <a:t>正文级别 2</a:t>
            </a:r>
          </a:p>
          <a:p>
            <a:pPr lvl="2"/>
            <a:r>
              <a:t>正文级别 3</a:t>
            </a:r>
          </a:p>
          <a:p>
            <a:pPr lvl="3"/>
            <a:r>
              <a:t>正文级别 4</a:t>
            </a:r>
          </a:p>
          <a:p>
            <a:pPr lvl="4"/>
            <a:r>
              <a:t>正文级别 5</a:t>
            </a:r>
          </a:p>
        </p:txBody>
      </p:sp>
      <p:sp>
        <p:nvSpPr>
          <p:cNvPr id="133" name="幻灯片编号"/>
          <p:cNvSpPr txBox="1">
            <a:spLocks noGrp="1"/>
          </p:cNvSpPr>
          <p:nvPr>
            <p:ph type="sldNum" sz="quarter" idx="2"/>
          </p:nvPr>
        </p:nvSpPr>
        <p:spPr>
          <a:xfrm>
            <a:off x="12116389" y="13019485"/>
            <a:ext cx="416780" cy="421268"/>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49259234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4833937" y="4536281"/>
            <a:ext cx="14716126" cy="4643438"/>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Header">
    <p:spTree>
      <p:nvGrpSpPr>
        <p:cNvPr id="1" name=""/>
        <p:cNvGrpSpPr/>
        <p:nvPr/>
      </p:nvGrpSpPr>
      <p:grpSpPr>
        <a:xfrm>
          <a:off x="0" y="0"/>
          <a:ext cx="0" cy="0"/>
          <a:chOff x="0" y="0"/>
          <a:chExt cx="0" cy="0"/>
        </a:xfrm>
      </p:grpSpPr>
      <p:sp>
        <p:nvSpPr>
          <p:cNvPr id="140" name="标题文本"/>
          <p:cNvSpPr txBox="1">
            <a:spLocks noGrp="1"/>
          </p:cNvSpPr>
          <p:nvPr>
            <p:ph type="title"/>
          </p:nvPr>
        </p:nvSpPr>
        <p:spPr>
          <a:xfrm>
            <a:off x="3048000" y="1"/>
            <a:ext cx="18288000" cy="2500314"/>
          </a:xfrm>
          <a:prstGeom prst="rect">
            <a:avLst/>
          </a:prstGeom>
        </p:spPr>
        <p:txBody>
          <a:bodyPr>
            <a:noAutofit/>
          </a:bodyPr>
          <a:lstStyle>
            <a:lvl1pPr>
              <a:defRPr sz="5850">
                <a:solidFill>
                  <a:srgbClr val="EE6E12"/>
                </a:solidFill>
                <a:latin typeface="Helvetica"/>
                <a:ea typeface="Helvetica"/>
                <a:cs typeface="Helvetica"/>
                <a:sym typeface="Helvetica"/>
              </a:defRPr>
            </a:lvl1pPr>
          </a:lstStyle>
          <a:p>
            <a:r>
              <a:t>标题文本</a:t>
            </a:r>
          </a:p>
        </p:txBody>
      </p:sp>
      <p:sp>
        <p:nvSpPr>
          <p:cNvPr id="141" name="幻灯片编号"/>
          <p:cNvSpPr txBox="1">
            <a:spLocks noGrp="1"/>
          </p:cNvSpPr>
          <p:nvPr>
            <p:ph type="sldNum" sz="quarter" idx="2"/>
          </p:nvPr>
        </p:nvSpPr>
        <p:spPr>
          <a:xfrm>
            <a:off x="12116389" y="13019485"/>
            <a:ext cx="416780" cy="421268"/>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503022818"/>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1_Bullets">
    <p:spTree>
      <p:nvGrpSpPr>
        <p:cNvPr id="1" name=""/>
        <p:cNvGrpSpPr/>
        <p:nvPr/>
      </p:nvGrpSpPr>
      <p:grpSpPr>
        <a:xfrm>
          <a:off x="0" y="0"/>
          <a:ext cx="0" cy="0"/>
          <a:chOff x="0" y="0"/>
          <a:chExt cx="0" cy="0"/>
        </a:xfrm>
      </p:grpSpPr>
      <p:sp>
        <p:nvSpPr>
          <p:cNvPr id="164" name="矩形"/>
          <p:cNvSpPr/>
          <p:nvPr/>
        </p:nvSpPr>
        <p:spPr>
          <a:xfrm>
            <a:off x="3048000" y="1"/>
            <a:ext cx="18288000" cy="1785938"/>
          </a:xfrm>
          <a:prstGeom prst="rect">
            <a:avLst/>
          </a:prstGeom>
          <a:solidFill>
            <a:srgbClr val="EE6E12"/>
          </a:solidFill>
          <a:ln w="12700">
            <a:miter lim="400000"/>
          </a:ln>
        </p:spPr>
        <p:txBody>
          <a:bodyPr lIns="53578" tIns="53578" rIns="53578" bIns="53578"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200"/>
          </a:p>
        </p:txBody>
      </p:sp>
      <p:sp>
        <p:nvSpPr>
          <p:cNvPr id="165" name="形状"/>
          <p:cNvSpPr/>
          <p:nvPr/>
        </p:nvSpPr>
        <p:spPr>
          <a:xfrm>
            <a:off x="3050976" y="678656"/>
            <a:ext cx="18288000" cy="85725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593" y="0"/>
                </a:lnTo>
                <a:cubicBezTo>
                  <a:pt x="21593" y="0"/>
                  <a:pt x="17179" y="11327"/>
                  <a:pt x="10796" y="11250"/>
                </a:cubicBezTo>
                <a:cubicBezTo>
                  <a:pt x="4526" y="11175"/>
                  <a:pt x="0" y="0"/>
                  <a:pt x="0" y="0"/>
                </a:cubicBezTo>
                <a:close/>
              </a:path>
            </a:pathLst>
          </a:custGeom>
          <a:gradFill>
            <a:gsLst>
              <a:gs pos="0">
                <a:srgbClr val="000000">
                  <a:alpha val="20000"/>
                </a:srgbClr>
              </a:gs>
              <a:gs pos="100000">
                <a:srgbClr val="000000">
                  <a:alpha val="0"/>
                </a:srgbClr>
              </a:gs>
            </a:gsLst>
            <a:lin ang="5400000"/>
          </a:gradFill>
          <a:ln w="12700">
            <a:miter lim="400000"/>
            <a:tailEnd type="stealth"/>
          </a:ln>
        </p:spPr>
        <p:txBody>
          <a:bodyPr lIns="53578" tIns="53578" rIns="53578" bIns="53578" anchor="ctr"/>
          <a:lstStyle/>
          <a:p>
            <a:pPr>
              <a:defRPr sz="5800">
                <a:latin typeface="Gill Sans"/>
                <a:ea typeface="Gill Sans"/>
                <a:cs typeface="Gill Sans"/>
                <a:sym typeface="Gill Sans"/>
              </a:defRPr>
            </a:pPr>
            <a:endParaRPr sz="4350"/>
          </a:p>
        </p:txBody>
      </p:sp>
      <p:pic>
        <p:nvPicPr>
          <p:cNvPr id="166" name="i_mark_reverse.pdf" descr="i_mark_reverse.pdf"/>
          <p:cNvPicPr>
            <a:picLocks noChangeAspect="1"/>
          </p:cNvPicPr>
          <p:nvPr/>
        </p:nvPicPr>
        <p:blipFill>
          <a:blip r:embed="rId2">
            <a:extLst/>
          </a:blip>
          <a:stretch>
            <a:fillRect/>
          </a:stretch>
        </p:blipFill>
        <p:spPr>
          <a:xfrm>
            <a:off x="19978688" y="35719"/>
            <a:ext cx="1321595" cy="1713178"/>
          </a:xfrm>
          <a:prstGeom prst="rect">
            <a:avLst/>
          </a:prstGeom>
          <a:ln w="12700">
            <a:miter lim="400000"/>
          </a:ln>
        </p:spPr>
      </p:pic>
      <p:sp>
        <p:nvSpPr>
          <p:cNvPr id="167" name="标题文本"/>
          <p:cNvSpPr txBox="1">
            <a:spLocks noGrp="1"/>
          </p:cNvSpPr>
          <p:nvPr>
            <p:ph type="title"/>
          </p:nvPr>
        </p:nvSpPr>
        <p:spPr>
          <a:xfrm>
            <a:off x="3405188" y="1"/>
            <a:ext cx="17930813" cy="1785938"/>
          </a:xfrm>
          <a:prstGeom prst="rect">
            <a:avLst/>
          </a:prstGeom>
          <a:effectLst>
            <a:outerShdw blurRad="177800" dir="2700000" rotWithShape="0">
              <a:srgbClr val="000000">
                <a:alpha val="75000"/>
              </a:srgbClr>
            </a:outerShdw>
          </a:effectLst>
        </p:spPr>
        <p:txBody>
          <a:bodyPr>
            <a:noAutofit/>
          </a:bodyPr>
          <a:lstStyle>
            <a:lvl1pPr algn="l">
              <a:defRPr sz="5850">
                <a:solidFill>
                  <a:srgbClr val="FFFFFF"/>
                </a:solidFill>
                <a:latin typeface="Helvetica"/>
                <a:ea typeface="Helvetica"/>
                <a:cs typeface="Helvetica"/>
                <a:sym typeface="Helvetica"/>
              </a:defRPr>
            </a:lvl1pPr>
          </a:lstStyle>
          <a:p>
            <a:r>
              <a:t>标题文本</a:t>
            </a:r>
          </a:p>
        </p:txBody>
      </p:sp>
      <p:sp>
        <p:nvSpPr>
          <p:cNvPr id="168" name="正文级别 1…"/>
          <p:cNvSpPr txBox="1">
            <a:spLocks noGrp="1"/>
          </p:cNvSpPr>
          <p:nvPr>
            <p:ph type="body" idx="1"/>
          </p:nvPr>
        </p:nvSpPr>
        <p:spPr>
          <a:xfrm>
            <a:off x="3851673" y="2589610"/>
            <a:ext cx="16680659" cy="11126392"/>
          </a:xfrm>
          <a:prstGeom prst="rect">
            <a:avLst/>
          </a:prstGeom>
        </p:spPr>
        <p:txBody>
          <a:bodyPr anchor="t">
            <a:noAutofit/>
          </a:bodyPr>
          <a:lstStyle>
            <a:lvl1pPr marL="0" indent="0">
              <a:spcBef>
                <a:spcPts val="2400"/>
              </a:spcBef>
              <a:buSzTx/>
              <a:buNone/>
              <a:defRPr sz="4350">
                <a:latin typeface="Gill Sans"/>
                <a:ea typeface="Gill Sans"/>
                <a:cs typeface="Gill Sans"/>
                <a:sym typeface="Gill Sans"/>
              </a:defRPr>
            </a:lvl1pPr>
            <a:lvl2pPr marL="1023938" indent="-595312">
              <a:spcBef>
                <a:spcPts val="0"/>
              </a:spcBef>
              <a:buSzPct val="150000"/>
              <a:defRPr>
                <a:latin typeface="Gill Sans"/>
                <a:ea typeface="Gill Sans"/>
                <a:cs typeface="Gill Sans"/>
                <a:sym typeface="Gill Sans"/>
              </a:defRPr>
            </a:lvl2pPr>
            <a:lvl3pPr marL="1452562" indent="-595312">
              <a:spcBef>
                <a:spcPts val="0"/>
              </a:spcBef>
              <a:buSzPct val="150000"/>
              <a:buChar char="-"/>
              <a:defRPr>
                <a:latin typeface="Gill Sans"/>
                <a:ea typeface="Gill Sans"/>
                <a:cs typeface="Gill Sans"/>
                <a:sym typeface="Gill Sans"/>
              </a:defRPr>
            </a:lvl3pPr>
            <a:lvl4pPr marL="1881188" indent="-595312">
              <a:spcBef>
                <a:spcPts val="0"/>
              </a:spcBef>
              <a:buSzPct val="150000"/>
              <a:defRPr>
                <a:latin typeface="Gill Sans"/>
                <a:ea typeface="Gill Sans"/>
                <a:cs typeface="Gill Sans"/>
                <a:sym typeface="Gill Sans"/>
              </a:defRPr>
            </a:lvl4pPr>
            <a:lvl5pPr marL="2309812" indent="-595312">
              <a:spcBef>
                <a:spcPts val="0"/>
              </a:spcBef>
              <a:buSzPct val="150000"/>
              <a:buChar char="-"/>
              <a:defRPr>
                <a:latin typeface="Gill Sans"/>
                <a:ea typeface="Gill Sans"/>
                <a:cs typeface="Gill Sans"/>
                <a:sym typeface="Gill Sans"/>
              </a:defRPr>
            </a:lvl5pPr>
          </a:lstStyle>
          <a:p>
            <a:r>
              <a:t>正文级别 1</a:t>
            </a:r>
          </a:p>
          <a:p>
            <a:pPr lvl="1"/>
            <a:r>
              <a:t>正文级别 2</a:t>
            </a:r>
          </a:p>
          <a:p>
            <a:pPr lvl="2"/>
            <a:r>
              <a:t>正文级别 3</a:t>
            </a:r>
          </a:p>
          <a:p>
            <a:pPr lvl="3"/>
            <a:r>
              <a:t>正文级别 4</a:t>
            </a:r>
          </a:p>
          <a:p>
            <a:pPr lvl="4"/>
            <a:r>
              <a:t>正文级别 5</a:t>
            </a:r>
          </a:p>
        </p:txBody>
      </p:sp>
      <p:sp>
        <p:nvSpPr>
          <p:cNvPr id="169" name="幻灯片编号"/>
          <p:cNvSpPr txBox="1">
            <a:spLocks noGrp="1"/>
          </p:cNvSpPr>
          <p:nvPr>
            <p:ph type="sldNum" sz="quarter" idx="2"/>
          </p:nvPr>
        </p:nvSpPr>
        <p:spPr>
          <a:xfrm>
            <a:off x="12116389" y="13019485"/>
            <a:ext cx="416780" cy="421268"/>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3328250602"/>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260851"/>
            <a:ext cx="20726400" cy="2940050"/>
          </a:xfrm>
        </p:spPr>
        <p:txBody>
          <a:bodyPr/>
          <a:lstStyle/>
          <a:p>
            <a:r>
              <a:rPr lang="en-US" dirty="0"/>
              <a:t>Click to edit Master title style</a:t>
            </a:r>
          </a:p>
        </p:txBody>
      </p:sp>
      <p:sp>
        <p:nvSpPr>
          <p:cNvPr id="3" name="Subtitle 2"/>
          <p:cNvSpPr>
            <a:spLocks noGrp="1"/>
          </p:cNvSpPr>
          <p:nvPr>
            <p:ph type="subTitle" idx="1"/>
          </p:nvPr>
        </p:nvSpPr>
        <p:spPr>
          <a:xfrm>
            <a:off x="3657600" y="7772400"/>
            <a:ext cx="17068800" cy="350520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082DEC0-F29B-984E-9A32-2CFE86BFBDB4}" type="datetime1">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4096022976"/>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ormAutofit/>
          </a:bodyPr>
          <a:lstStyle>
            <a:lvl1pPr>
              <a:defRPr sz="5600"/>
            </a:lvl1pPr>
            <a:lvl2pPr>
              <a:defRPr sz="4800"/>
            </a:lvl2pPr>
            <a:lvl3pPr>
              <a:defRPr sz="4000"/>
            </a:lvl3pPr>
            <a:lvl4pPr>
              <a:defRPr sz="3600"/>
            </a:lvl4pPr>
            <a:lvl5pPr>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FCFB251-700D-1548-8B1C-B53516CA227C}" type="datetime1">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33098452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6168" y="8813801"/>
            <a:ext cx="20726400" cy="2724150"/>
          </a:xfrm>
        </p:spPr>
        <p:txBody>
          <a:bodyPr anchor="t"/>
          <a:lstStyle>
            <a:lvl1pPr algn="l">
              <a:defRPr sz="8000" b="1" cap="all"/>
            </a:lvl1pPr>
          </a:lstStyle>
          <a:p>
            <a:r>
              <a:rPr lang="en-US"/>
              <a:t>Click to edit Master title style</a:t>
            </a:r>
          </a:p>
        </p:txBody>
      </p:sp>
      <p:sp>
        <p:nvSpPr>
          <p:cNvPr id="3" name="Text Placeholder 2"/>
          <p:cNvSpPr>
            <a:spLocks noGrp="1"/>
          </p:cNvSpPr>
          <p:nvPr>
            <p:ph type="body" idx="1"/>
          </p:nvPr>
        </p:nvSpPr>
        <p:spPr>
          <a:xfrm>
            <a:off x="1926168" y="5813427"/>
            <a:ext cx="20726400" cy="3000374"/>
          </a:xfrm>
        </p:spPr>
        <p:txBody>
          <a:bodyPr anchor="b"/>
          <a:lstStyle>
            <a:lvl1pPr marL="0" indent="0">
              <a:buNone/>
              <a:defRPr sz="4000">
                <a:solidFill>
                  <a:schemeClr val="tx1">
                    <a:tint val="7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F554E2-EFDD-1F42-BF67-B9D1CCBD8C60}" type="datetime1">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257001866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19200" y="3200401"/>
            <a:ext cx="107696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395200" y="3200401"/>
            <a:ext cx="107696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8382DF-171A-0849-819F-BC8978A00752}" type="datetime1">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25348576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19200" y="3070226"/>
            <a:ext cx="10773835"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1219200" y="4349750"/>
            <a:ext cx="10773835"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2386735" y="3070226"/>
            <a:ext cx="10778067"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386735" y="4349750"/>
            <a:ext cx="10778067"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795F977-2E26-1D4E-BD40-FE8AE29E132D}" type="datetime1">
              <a:rPr lang="en-US" smtClean="0"/>
              <a:t>4/9/2018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30128156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D905B49-0711-664B-80B4-13B31CE7EDE8}" type="datetime1">
              <a:rPr lang="en-US" smtClean="0"/>
              <a:t>4/9/2018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349053722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9317B-7FD0-854B-9374-65404920B218}" type="datetime1">
              <a:rPr lang="en-US" smtClean="0"/>
              <a:t>4/9/2018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8204827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1" y="546100"/>
            <a:ext cx="8022168" cy="2324100"/>
          </a:xfrm>
        </p:spPr>
        <p:txBody>
          <a:bodyPr anchor="b"/>
          <a:lstStyle>
            <a:lvl1pPr algn="l">
              <a:defRPr sz="4000" b="1"/>
            </a:lvl1pPr>
          </a:lstStyle>
          <a:p>
            <a:r>
              <a:rPr lang="en-US"/>
              <a:t>Click to edit Master title style</a:t>
            </a:r>
          </a:p>
        </p:txBody>
      </p:sp>
      <p:sp>
        <p:nvSpPr>
          <p:cNvPr id="3" name="Content Placeholder 2"/>
          <p:cNvSpPr>
            <a:spLocks noGrp="1"/>
          </p:cNvSpPr>
          <p:nvPr>
            <p:ph idx="1"/>
          </p:nvPr>
        </p:nvSpPr>
        <p:spPr>
          <a:xfrm>
            <a:off x="9533467" y="546101"/>
            <a:ext cx="13631333" cy="11706226"/>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19201" y="2870201"/>
            <a:ext cx="8022168" cy="9382126"/>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E8B10D7A-93BB-E640-AE73-FCB359B680C4}" type="datetime1">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3809870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图像"/>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4387453" y="892968"/>
            <a:ext cx="7500938" cy="5607845"/>
          </a:xfrm>
          <a:prstGeom prst="rect">
            <a:avLst/>
          </a:prstGeom>
        </p:spPr>
        <p:txBody>
          <a:bodyPr anchor="b"/>
          <a:lstStyle>
            <a:lvl1pPr>
              <a:defRPr sz="8400"/>
            </a:lvl1pPr>
          </a:lstStyle>
          <a:p>
            <a:r>
              <a:t>标题文本</a:t>
            </a:r>
          </a:p>
        </p:txBody>
      </p:sp>
      <p:sp>
        <p:nvSpPr>
          <p:cNvPr id="40" name="正文级别 1…"/>
          <p:cNvSpPr txBox="1">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79435" y="9601200"/>
            <a:ext cx="14630400" cy="1133476"/>
          </a:xfrm>
        </p:spPr>
        <p:txBody>
          <a:bodyPr anchor="b"/>
          <a:lstStyle>
            <a:lvl1pPr algn="l">
              <a:defRPr sz="4000" b="1"/>
            </a:lvl1pPr>
          </a:lstStyle>
          <a:p>
            <a:r>
              <a:rPr lang="en-US"/>
              <a:t>Click to edit Master title style</a:t>
            </a:r>
          </a:p>
        </p:txBody>
      </p:sp>
      <p:sp>
        <p:nvSpPr>
          <p:cNvPr id="3" name="Picture Placeholder 2"/>
          <p:cNvSpPr>
            <a:spLocks noGrp="1"/>
          </p:cNvSpPr>
          <p:nvPr>
            <p:ph type="pic" idx="1"/>
          </p:nvPr>
        </p:nvSpPr>
        <p:spPr>
          <a:xfrm>
            <a:off x="4779435" y="1225550"/>
            <a:ext cx="14630400" cy="822960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p:cNvSpPr>
            <a:spLocks noGrp="1"/>
          </p:cNvSpPr>
          <p:nvPr>
            <p:ph type="body" sz="half" idx="2"/>
          </p:nvPr>
        </p:nvSpPr>
        <p:spPr>
          <a:xfrm>
            <a:off x="4779435" y="10734676"/>
            <a:ext cx="14630400" cy="1609724"/>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32B30C45-427C-7841-BFA0-CB37FBFD4030}" type="datetime1">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41293067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54B8F44-EE72-C942-AAA7-B1E35DF94AC7}" type="datetime1">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37968261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78400" y="549277"/>
            <a:ext cx="5486400" cy="117030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549277"/>
            <a:ext cx="16052800" cy="117030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CFAF88-E32B-1449-A211-B3743B2A5CC4}" type="datetime1">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13800-9833-F549-80FC-C3497A40B0B4}" type="slidenum">
              <a:rPr lang="en-US" smtClean="0"/>
              <a:t>‹#›</a:t>
            </a:fld>
            <a:endParaRPr lang="en-US"/>
          </a:p>
        </p:txBody>
      </p:sp>
    </p:spTree>
    <p:extLst>
      <p:ext uri="{BB962C8B-B14F-4D97-AF65-F5344CB8AC3E}">
        <p14:creationId xmlns:p14="http://schemas.microsoft.com/office/powerpoint/2010/main" val="109874000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Header">
    <p:spTree>
      <p:nvGrpSpPr>
        <p:cNvPr id="1" name=""/>
        <p:cNvGrpSpPr/>
        <p:nvPr/>
      </p:nvGrpSpPr>
      <p:grpSpPr>
        <a:xfrm>
          <a:off x="0" y="0"/>
          <a:ext cx="0" cy="0"/>
          <a:chOff x="0" y="0"/>
          <a:chExt cx="0" cy="0"/>
        </a:xfrm>
      </p:grpSpPr>
      <p:sp>
        <p:nvSpPr>
          <p:cNvPr id="140" name="标题文本"/>
          <p:cNvSpPr txBox="1">
            <a:spLocks noGrp="1"/>
          </p:cNvSpPr>
          <p:nvPr>
            <p:ph type="title"/>
          </p:nvPr>
        </p:nvSpPr>
        <p:spPr>
          <a:xfrm>
            <a:off x="3048000" y="1"/>
            <a:ext cx="18288000" cy="2500314"/>
          </a:xfrm>
          <a:prstGeom prst="rect">
            <a:avLst/>
          </a:prstGeom>
        </p:spPr>
        <p:txBody>
          <a:bodyPr>
            <a:noAutofit/>
          </a:bodyPr>
          <a:lstStyle>
            <a:lvl1pPr>
              <a:defRPr sz="5850">
                <a:solidFill>
                  <a:srgbClr val="EE6E12"/>
                </a:solidFill>
                <a:latin typeface="Helvetica"/>
                <a:ea typeface="Helvetica"/>
                <a:cs typeface="Helvetica"/>
                <a:sym typeface="Helvetica"/>
              </a:defRPr>
            </a:lvl1pPr>
          </a:lstStyle>
          <a:p>
            <a:r>
              <a:t>标题文本</a:t>
            </a:r>
          </a:p>
        </p:txBody>
      </p:sp>
      <p:sp>
        <p:nvSpPr>
          <p:cNvPr id="141" name="幻灯片编号"/>
          <p:cNvSpPr txBox="1">
            <a:spLocks noGrp="1"/>
          </p:cNvSpPr>
          <p:nvPr>
            <p:ph type="sldNum" sz="quarter" idx="2"/>
          </p:nvPr>
        </p:nvSpPr>
        <p:spPr>
          <a:xfrm>
            <a:off x="11952883" y="13019485"/>
            <a:ext cx="743792" cy="565538"/>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607144019"/>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4833938" y="2303859"/>
            <a:ext cx="14716125" cy="4643438"/>
          </a:xfrm>
          <a:prstGeom prst="rect">
            <a:avLst/>
          </a:prstGeom>
        </p:spPr>
        <p:txBody>
          <a:bodyPr anchor="b"/>
          <a:lstStyle/>
          <a:p>
            <a:r>
              <a:t>标题文本</a:t>
            </a:r>
          </a:p>
        </p:txBody>
      </p:sp>
      <p:sp>
        <p:nvSpPr>
          <p:cNvPr id="12" name="正文级别 1…"/>
          <p:cNvSpPr txBox="1">
            <a:spLocks noGrp="1"/>
          </p:cNvSpPr>
          <p:nvPr>
            <p:ph type="body" sz="quarter" idx="1"/>
          </p:nvPr>
        </p:nvSpPr>
        <p:spPr>
          <a:xfrm>
            <a:off x="4833938" y="7072313"/>
            <a:ext cx="14716125" cy="1589484"/>
          </a:xfrm>
          <a:prstGeom prst="rect">
            <a:avLst/>
          </a:prstGeom>
        </p:spPr>
        <p:txBody>
          <a:bodyPr anchor="t"/>
          <a:lstStyle>
            <a:lvl1pPr marL="0" indent="0" algn="ctr">
              <a:spcBef>
                <a:spcPts val="0"/>
              </a:spcBef>
              <a:buSzTx/>
              <a:buNone/>
              <a:defRPr sz="4400"/>
            </a:lvl1pPr>
            <a:lvl2pPr marL="0" indent="228588" algn="ctr">
              <a:spcBef>
                <a:spcPts val="0"/>
              </a:spcBef>
              <a:buSzTx/>
              <a:buNone/>
              <a:defRPr sz="4400"/>
            </a:lvl2pPr>
            <a:lvl3pPr marL="0" indent="457177" algn="ctr">
              <a:spcBef>
                <a:spcPts val="0"/>
              </a:spcBef>
              <a:buSzTx/>
              <a:buNone/>
              <a:defRPr sz="4400"/>
            </a:lvl3pPr>
            <a:lvl4pPr marL="0" indent="685764" algn="ctr">
              <a:spcBef>
                <a:spcPts val="0"/>
              </a:spcBef>
              <a:buSzTx/>
              <a:buNone/>
              <a:defRPr sz="4400"/>
            </a:lvl4pPr>
            <a:lvl5pPr marL="0" indent="914353"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61649505"/>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amp; Subtitle">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697834" y="2303859"/>
            <a:ext cx="22234357" cy="4643438"/>
          </a:xfrm>
          <a:prstGeom prst="rect">
            <a:avLst/>
          </a:prstGeom>
        </p:spPr>
        <p:txBody>
          <a:bodyPr anchor="b"/>
          <a:lstStyle>
            <a:lvl1pPr algn="l">
              <a:defRPr/>
            </a:lvl1pPr>
          </a:lstStyle>
          <a:p>
            <a:r>
              <a:rPr dirty="0" err="1"/>
              <a:t>标题文本</a:t>
            </a:r>
            <a:endParaRPr dirty="0"/>
          </a:p>
        </p:txBody>
      </p:sp>
      <p:sp>
        <p:nvSpPr>
          <p:cNvPr id="12" name="正文级别 1…"/>
          <p:cNvSpPr txBox="1">
            <a:spLocks noGrp="1"/>
          </p:cNvSpPr>
          <p:nvPr>
            <p:ph type="body" sz="quarter" idx="1"/>
          </p:nvPr>
        </p:nvSpPr>
        <p:spPr>
          <a:xfrm>
            <a:off x="697834" y="7072313"/>
            <a:ext cx="22234357" cy="3515477"/>
          </a:xfrm>
          <a:prstGeom prst="rect">
            <a:avLst/>
          </a:prstGeom>
        </p:spPr>
        <p:txBody>
          <a:bodyPr anchor="t">
            <a:noAutofit/>
          </a:bodyPr>
          <a:lstStyle>
            <a:lvl1pPr marL="0" indent="0" algn="r">
              <a:spcBef>
                <a:spcPts val="0"/>
              </a:spcBef>
              <a:buSzTx/>
              <a:buNone/>
              <a:defRPr sz="5400"/>
            </a:lvl1pPr>
            <a:lvl2pPr marL="0" indent="228588" algn="r">
              <a:spcBef>
                <a:spcPts val="0"/>
              </a:spcBef>
              <a:buSzTx/>
              <a:buNone/>
              <a:defRPr sz="5400"/>
            </a:lvl2pPr>
            <a:lvl3pPr marL="0" indent="457177" algn="r">
              <a:spcBef>
                <a:spcPts val="0"/>
              </a:spcBef>
              <a:buSzTx/>
              <a:buNone/>
              <a:defRPr sz="5400"/>
            </a:lvl3pPr>
            <a:lvl4pPr marL="0" indent="685764" algn="r">
              <a:spcBef>
                <a:spcPts val="0"/>
              </a:spcBef>
              <a:buSzTx/>
              <a:buNone/>
              <a:defRPr sz="5400"/>
            </a:lvl4pPr>
            <a:lvl5pPr marL="0" indent="914353" algn="r">
              <a:spcBef>
                <a:spcPts val="0"/>
              </a:spcBef>
              <a:buSzTx/>
              <a:buNone/>
              <a:defRPr sz="5400"/>
            </a:lvl5pPr>
          </a:lstStyle>
          <a:p>
            <a:r>
              <a:rPr dirty="0" err="1"/>
              <a:t>正文级别</a:t>
            </a:r>
            <a:r>
              <a:rPr dirty="0"/>
              <a:t> 1</a:t>
            </a:r>
          </a:p>
          <a:p>
            <a:pPr lvl="1"/>
            <a:r>
              <a:rPr dirty="0" err="1"/>
              <a:t>正文级别</a:t>
            </a:r>
            <a:r>
              <a:rPr dirty="0"/>
              <a:t> 2</a:t>
            </a:r>
          </a:p>
          <a:p>
            <a:pPr lvl="2"/>
            <a:r>
              <a:rPr dirty="0" err="1"/>
              <a:t>正文级别</a:t>
            </a:r>
            <a:r>
              <a:rPr dirty="0"/>
              <a:t> 3</a:t>
            </a:r>
          </a:p>
          <a:p>
            <a:pPr lvl="3"/>
            <a:r>
              <a:rPr dirty="0" err="1"/>
              <a:t>正文级别</a:t>
            </a:r>
            <a:r>
              <a:rPr dirty="0"/>
              <a:t> 4</a:t>
            </a:r>
          </a:p>
          <a:p>
            <a:pPr lvl="4"/>
            <a:r>
              <a:rPr dirty="0" err="1"/>
              <a:t>正文级别</a:t>
            </a:r>
            <a:r>
              <a:rPr dirty="0"/>
              <a:t>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13206830"/>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图像"/>
          <p:cNvSpPr>
            <a:spLocks noGrp="1"/>
          </p:cNvSpPr>
          <p:nvPr>
            <p:ph type="pic" sz="half" idx="13"/>
          </p:nvPr>
        </p:nvSpPr>
        <p:spPr>
          <a:xfrm>
            <a:off x="5307209" y="892968"/>
            <a:ext cx="13751721" cy="8322470"/>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4833938" y="9447610"/>
            <a:ext cx="14716125" cy="2000251"/>
          </a:xfrm>
          <a:prstGeom prst="rect">
            <a:avLst/>
          </a:prstGeom>
        </p:spPr>
        <p:txBody>
          <a:bodyPr anchor="b"/>
          <a:lstStyle/>
          <a:p>
            <a:r>
              <a:t>标题文本</a:t>
            </a:r>
          </a:p>
        </p:txBody>
      </p:sp>
      <p:sp>
        <p:nvSpPr>
          <p:cNvPr id="22" name="正文级别 1…"/>
          <p:cNvSpPr txBox="1">
            <a:spLocks noGrp="1"/>
          </p:cNvSpPr>
          <p:nvPr>
            <p:ph type="body" sz="quarter" idx="1"/>
          </p:nvPr>
        </p:nvSpPr>
        <p:spPr>
          <a:xfrm>
            <a:off x="4833938" y="11519296"/>
            <a:ext cx="14716125" cy="1589486"/>
          </a:xfrm>
          <a:prstGeom prst="rect">
            <a:avLst/>
          </a:prstGeom>
        </p:spPr>
        <p:txBody>
          <a:bodyPr anchor="t"/>
          <a:lstStyle>
            <a:lvl1pPr marL="0" indent="0" algn="ctr">
              <a:spcBef>
                <a:spcPts val="0"/>
              </a:spcBef>
              <a:buSzTx/>
              <a:buNone/>
              <a:defRPr sz="4400"/>
            </a:lvl1pPr>
            <a:lvl2pPr marL="0" indent="228588" algn="ctr">
              <a:spcBef>
                <a:spcPts val="0"/>
              </a:spcBef>
              <a:buSzTx/>
              <a:buNone/>
              <a:defRPr sz="4400"/>
            </a:lvl2pPr>
            <a:lvl3pPr marL="0" indent="457177" algn="ctr">
              <a:spcBef>
                <a:spcPts val="0"/>
              </a:spcBef>
              <a:buSzTx/>
              <a:buNone/>
              <a:defRPr sz="4400"/>
            </a:lvl3pPr>
            <a:lvl4pPr marL="0" indent="685764" algn="ctr">
              <a:spcBef>
                <a:spcPts val="0"/>
              </a:spcBef>
              <a:buSzTx/>
              <a:buNone/>
              <a:defRPr sz="4400"/>
            </a:lvl4pPr>
            <a:lvl5pPr marL="0" indent="914353"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xfrm>
            <a:off x="11917775" y="13001625"/>
            <a:ext cx="530593" cy="513601"/>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3229945"/>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4833938" y="4536281"/>
            <a:ext cx="14716125" cy="4643438"/>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67159526"/>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图像"/>
          <p:cNvSpPr>
            <a:spLocks noGrp="1"/>
          </p:cNvSpPr>
          <p:nvPr>
            <p:ph type="pic" sz="half" idx="13"/>
          </p:nvPr>
        </p:nvSpPr>
        <p:spPr>
          <a:xfrm>
            <a:off x="12495610" y="892968"/>
            <a:ext cx="7500938" cy="11572876"/>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4387454" y="892970"/>
            <a:ext cx="7500938" cy="5607845"/>
          </a:xfrm>
          <a:prstGeom prst="rect">
            <a:avLst/>
          </a:prstGeom>
        </p:spPr>
        <p:txBody>
          <a:bodyPr anchor="b"/>
          <a:lstStyle>
            <a:lvl1pPr>
              <a:defRPr sz="8399"/>
            </a:lvl1pPr>
          </a:lstStyle>
          <a:p>
            <a:r>
              <a:t>标题文本</a:t>
            </a:r>
          </a:p>
        </p:txBody>
      </p:sp>
      <p:sp>
        <p:nvSpPr>
          <p:cNvPr id="40" name="正文级别 1…"/>
          <p:cNvSpPr txBox="1">
            <a:spLocks noGrp="1"/>
          </p:cNvSpPr>
          <p:nvPr>
            <p:ph type="body" sz="quarter" idx="1"/>
          </p:nvPr>
        </p:nvSpPr>
        <p:spPr>
          <a:xfrm>
            <a:off x="4387454" y="6697266"/>
            <a:ext cx="7500938" cy="5768580"/>
          </a:xfrm>
          <a:prstGeom prst="rect">
            <a:avLst/>
          </a:prstGeom>
        </p:spPr>
        <p:txBody>
          <a:bodyPr anchor="t"/>
          <a:lstStyle>
            <a:lvl1pPr marL="0" indent="0" algn="ctr">
              <a:spcBef>
                <a:spcPts val="0"/>
              </a:spcBef>
              <a:buSzTx/>
              <a:buNone/>
              <a:defRPr sz="4400"/>
            </a:lvl1pPr>
            <a:lvl2pPr marL="0" indent="228588" algn="ctr">
              <a:spcBef>
                <a:spcPts val="0"/>
              </a:spcBef>
              <a:buSzTx/>
              <a:buNone/>
              <a:defRPr sz="4400"/>
            </a:lvl2pPr>
            <a:lvl3pPr marL="0" indent="457177" algn="ctr">
              <a:spcBef>
                <a:spcPts val="0"/>
              </a:spcBef>
              <a:buSzTx/>
              <a:buNone/>
              <a:defRPr sz="4400"/>
            </a:lvl3pPr>
            <a:lvl4pPr marL="0" indent="685764" algn="ctr">
              <a:spcBef>
                <a:spcPts val="0"/>
              </a:spcBef>
              <a:buSzTx/>
              <a:buNone/>
              <a:defRPr sz="4400"/>
            </a:lvl4pPr>
            <a:lvl5pPr marL="0" indent="914353"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49000227"/>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67326376"/>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61189686"/>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图像"/>
          <p:cNvSpPr>
            <a:spLocks noGrp="1"/>
          </p:cNvSpPr>
          <p:nvPr>
            <p:ph type="pic" sz="quarter" idx="13"/>
          </p:nvPr>
        </p:nvSpPr>
        <p:spPr>
          <a:xfrm>
            <a:off x="12495610" y="3661171"/>
            <a:ext cx="7500938" cy="8840392"/>
          </a:xfrm>
          <a:prstGeom prst="rect">
            <a:avLst/>
          </a:prstGeom>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p>
            <a:r>
              <a:t>标题文本</a:t>
            </a:r>
          </a:p>
        </p:txBody>
      </p:sp>
      <p:sp>
        <p:nvSpPr>
          <p:cNvPr id="67" name="正文级别 1…"/>
          <p:cNvSpPr txBox="1">
            <a:spLocks noGrp="1"/>
          </p:cNvSpPr>
          <p:nvPr>
            <p:ph type="body" sz="quarter" idx="1"/>
          </p:nvPr>
        </p:nvSpPr>
        <p:spPr>
          <a:xfrm>
            <a:off x="4387454" y="3661171"/>
            <a:ext cx="7500938" cy="8840392"/>
          </a:xfrm>
          <a:prstGeom prst="rect">
            <a:avLst/>
          </a:prstGeom>
        </p:spPr>
        <p:txBody>
          <a:bodyPr/>
          <a:lstStyle>
            <a:lvl1pPr marL="465340" indent="-465340">
              <a:spcBef>
                <a:spcPts val="3201"/>
              </a:spcBef>
              <a:defRPr sz="3800"/>
            </a:lvl1pPr>
            <a:lvl2pPr marL="808223" indent="-465340">
              <a:spcBef>
                <a:spcPts val="3201"/>
              </a:spcBef>
              <a:defRPr sz="3800"/>
            </a:lvl2pPr>
            <a:lvl3pPr marL="1151105" indent="-465340">
              <a:spcBef>
                <a:spcPts val="3201"/>
              </a:spcBef>
              <a:defRPr sz="3800"/>
            </a:lvl3pPr>
            <a:lvl4pPr marL="1493988" indent="-465340">
              <a:spcBef>
                <a:spcPts val="3201"/>
              </a:spcBef>
              <a:defRPr sz="3800"/>
            </a:lvl4pPr>
            <a:lvl5pPr marL="1836870" indent="-465340">
              <a:spcBef>
                <a:spcPts val="3201"/>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39233552"/>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正文级别 1…"/>
          <p:cNvSpPr txBox="1">
            <a:spLocks noGrp="1"/>
          </p:cNvSpPr>
          <p:nvPr>
            <p:ph type="body" idx="1"/>
          </p:nvPr>
        </p:nvSpPr>
        <p:spPr>
          <a:xfrm>
            <a:off x="4387454" y="1785938"/>
            <a:ext cx="15609094" cy="10144126"/>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28335451"/>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12495610" y="7161610"/>
            <a:ext cx="7500938" cy="5304234"/>
          </a:xfrm>
          <a:prstGeom prst="rect">
            <a:avLst/>
          </a:prstGeom>
        </p:spPr>
        <p:txBody>
          <a:bodyPr lIns="91439" tIns="45719" rIns="91439" bIns="45719" anchor="t">
            <a:noAutofit/>
          </a:bodyPr>
          <a:lstStyle/>
          <a:p>
            <a:endParaRPr/>
          </a:p>
        </p:txBody>
      </p:sp>
      <p:sp>
        <p:nvSpPr>
          <p:cNvPr id="84" name="图像"/>
          <p:cNvSpPr>
            <a:spLocks noGrp="1"/>
          </p:cNvSpPr>
          <p:nvPr>
            <p:ph type="pic" sz="quarter" idx="14"/>
          </p:nvPr>
        </p:nvSpPr>
        <p:spPr>
          <a:xfrm>
            <a:off x="12504353" y="1250156"/>
            <a:ext cx="7500939" cy="5304234"/>
          </a:xfrm>
          <a:prstGeom prst="rect">
            <a:avLst/>
          </a:prstGeom>
        </p:spPr>
        <p:txBody>
          <a:bodyPr lIns="91439" tIns="45719" rIns="91439" bIns="45719" anchor="t">
            <a:noAutofit/>
          </a:bodyPr>
          <a:lstStyle/>
          <a:p>
            <a:endParaRPr/>
          </a:p>
        </p:txBody>
      </p:sp>
      <p:sp>
        <p:nvSpPr>
          <p:cNvPr id="85" name="图像"/>
          <p:cNvSpPr>
            <a:spLocks noGrp="1"/>
          </p:cNvSpPr>
          <p:nvPr>
            <p:ph type="pic" sz="half" idx="15"/>
          </p:nvPr>
        </p:nvSpPr>
        <p:spPr>
          <a:xfrm>
            <a:off x="4387454" y="1250156"/>
            <a:ext cx="7500938" cy="11215688"/>
          </a:xfrm>
          <a:prstGeom prst="rect">
            <a:avLst/>
          </a:prstGeom>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467430555"/>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13"/>
          </p:nvPr>
        </p:nvSpPr>
        <p:spPr>
          <a:xfrm>
            <a:off x="4833938" y="8947546"/>
            <a:ext cx="14716125" cy="636840"/>
          </a:xfrm>
          <a:prstGeom prst="rect">
            <a:avLst/>
          </a:prstGeom>
        </p:spPr>
        <p:txBody>
          <a:bodyPr anchor="t">
            <a:spAutoFit/>
          </a:bodyPr>
          <a:lstStyle>
            <a:lvl1pPr marL="0" indent="0" algn="ctr">
              <a:spcBef>
                <a:spcPts val="0"/>
              </a:spcBef>
              <a:buSzTx/>
              <a:buNone/>
              <a:defRPr sz="3201">
                <a:latin typeface="Helvetica"/>
                <a:ea typeface="Helvetica"/>
                <a:cs typeface="Helvetica"/>
                <a:sym typeface="Helvetica"/>
              </a:defRPr>
            </a:lvl1pPr>
          </a:lstStyle>
          <a:p>
            <a:r>
              <a:t>–Johnny Appleseed</a:t>
            </a:r>
          </a:p>
        </p:txBody>
      </p:sp>
      <p:sp>
        <p:nvSpPr>
          <p:cNvPr id="94" name="“Type a quote here.”"/>
          <p:cNvSpPr>
            <a:spLocks noGrp="1"/>
          </p:cNvSpPr>
          <p:nvPr>
            <p:ph type="body" sz="quarter" idx="14"/>
          </p:nvPr>
        </p:nvSpPr>
        <p:spPr>
          <a:xfrm>
            <a:off x="4833938" y="6010710"/>
            <a:ext cx="14716125" cy="944488"/>
          </a:xfrm>
          <a:prstGeom prst="rect">
            <a:avLst/>
          </a:prstGeom>
        </p:spPr>
        <p:txBody>
          <a:bodyPr>
            <a:spAutoFit/>
          </a:bodyPr>
          <a:lstStyle>
            <a:lvl1pPr marL="0" indent="0" algn="ctr">
              <a:spcBef>
                <a:spcPts val="0"/>
              </a:spcBef>
              <a:buSzTx/>
              <a:buNone/>
              <a:defRPr sz="5200"/>
            </a:lvl1pPr>
          </a:lstStyle>
          <a:p>
            <a:r>
              <a:t>“Type a quote here.” </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67479336"/>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图像"/>
          <p:cNvSpPr>
            <a:spLocks noGrp="1"/>
          </p:cNvSpPr>
          <p:nvPr>
            <p:ph type="pic" idx="13"/>
          </p:nvPr>
        </p:nvSpPr>
        <p:spPr>
          <a:xfrm>
            <a:off x="3048001" y="0"/>
            <a:ext cx="18288000" cy="13716000"/>
          </a:xfrm>
          <a:prstGeom prst="rect">
            <a:avLst/>
          </a:prstGeom>
        </p:spPr>
        <p:txBody>
          <a:bodyPr lIns="91439" tIns="45719" rIns="91439" bIns="45719" anchor="t">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44172168"/>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53162633"/>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2_Title &amp; Subtitle">
    <p:spTree>
      <p:nvGrpSpPr>
        <p:cNvPr id="1" name=""/>
        <p:cNvGrpSpPr/>
        <p:nvPr/>
      </p:nvGrpSpPr>
      <p:grpSpPr>
        <a:xfrm>
          <a:off x="0" y="0"/>
          <a:ext cx="0" cy="0"/>
          <a:chOff x="0" y="0"/>
          <a:chExt cx="0" cy="0"/>
        </a:xfrm>
      </p:grpSpPr>
      <p:sp>
        <p:nvSpPr>
          <p:cNvPr id="117" name="矩形"/>
          <p:cNvSpPr/>
          <p:nvPr/>
        </p:nvSpPr>
        <p:spPr>
          <a:xfrm>
            <a:off x="3030140" y="0"/>
            <a:ext cx="535782" cy="13716000"/>
          </a:xfrm>
          <a:prstGeom prst="rect">
            <a:avLst/>
          </a:prstGeom>
          <a:solidFill>
            <a:srgbClr val="FFFFFF"/>
          </a:solidFill>
          <a:ln w="12700">
            <a:miter lim="400000"/>
          </a:ln>
        </p:spPr>
        <p:txBody>
          <a:bodyPr lIns="71435" tIns="71435" rIns="71435" bIns="71435"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599"/>
          </a:p>
        </p:txBody>
      </p:sp>
      <p:sp>
        <p:nvSpPr>
          <p:cNvPr id="118" name="矩形"/>
          <p:cNvSpPr/>
          <p:nvPr/>
        </p:nvSpPr>
        <p:spPr>
          <a:xfrm>
            <a:off x="20800218" y="0"/>
            <a:ext cx="535782" cy="13716000"/>
          </a:xfrm>
          <a:prstGeom prst="rect">
            <a:avLst/>
          </a:prstGeom>
          <a:solidFill>
            <a:srgbClr val="FFFFFF"/>
          </a:solidFill>
          <a:ln w="12700">
            <a:miter lim="400000"/>
          </a:ln>
        </p:spPr>
        <p:txBody>
          <a:bodyPr lIns="71435" tIns="71435" rIns="71435" bIns="71435"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599"/>
          </a:p>
        </p:txBody>
      </p:sp>
      <p:sp>
        <p:nvSpPr>
          <p:cNvPr id="119" name="矩形"/>
          <p:cNvSpPr/>
          <p:nvPr/>
        </p:nvSpPr>
        <p:spPr>
          <a:xfrm>
            <a:off x="3280172" y="-17860"/>
            <a:ext cx="18288001" cy="535783"/>
          </a:xfrm>
          <a:prstGeom prst="rect">
            <a:avLst/>
          </a:prstGeom>
          <a:solidFill>
            <a:srgbClr val="FFFFFF"/>
          </a:solidFill>
          <a:ln w="12700">
            <a:miter lim="400000"/>
          </a:ln>
        </p:spPr>
        <p:txBody>
          <a:bodyPr lIns="71435" tIns="71435" rIns="71435" bIns="71435"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599"/>
          </a:p>
        </p:txBody>
      </p:sp>
      <p:sp>
        <p:nvSpPr>
          <p:cNvPr id="120" name="矩形"/>
          <p:cNvSpPr/>
          <p:nvPr/>
        </p:nvSpPr>
        <p:spPr>
          <a:xfrm>
            <a:off x="3048001" y="13198079"/>
            <a:ext cx="18288000" cy="535783"/>
          </a:xfrm>
          <a:prstGeom prst="rect">
            <a:avLst/>
          </a:prstGeom>
          <a:solidFill>
            <a:srgbClr val="FFFFFF"/>
          </a:solidFill>
          <a:ln w="12700">
            <a:miter lim="400000"/>
          </a:ln>
        </p:spPr>
        <p:txBody>
          <a:bodyPr lIns="71435" tIns="71435" rIns="71435" bIns="71435"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599"/>
          </a:p>
        </p:txBody>
      </p:sp>
      <p:grpSp>
        <p:nvGrpSpPr>
          <p:cNvPr id="123" name="成组"/>
          <p:cNvGrpSpPr/>
          <p:nvPr/>
        </p:nvGrpSpPr>
        <p:grpSpPr>
          <a:xfrm>
            <a:off x="50801" y="204358"/>
            <a:ext cx="24282402" cy="17664376"/>
            <a:chOff x="0" y="0"/>
            <a:chExt cx="24282401" cy="17664374"/>
          </a:xfrm>
        </p:grpSpPr>
        <p:sp>
          <p:nvSpPr>
            <p:cNvPr id="121" name="矩形"/>
            <p:cNvSpPr/>
            <p:nvPr/>
          </p:nvSpPr>
          <p:spPr>
            <a:xfrm>
              <a:off x="116549" y="0"/>
              <a:ext cx="24049303" cy="17664375"/>
            </a:xfrm>
            <a:prstGeom prst="rect">
              <a:avLst/>
            </a:prstGeom>
            <a:gradFill flip="none" rotWithShape="1">
              <a:gsLst>
                <a:gs pos="28497">
                  <a:srgbClr val="FFFFFF"/>
                </a:gs>
                <a:gs pos="41968">
                  <a:srgbClr val="FFFFFF"/>
                </a:gs>
                <a:gs pos="41968">
                  <a:srgbClr val="FFFFFF"/>
                </a:gs>
                <a:gs pos="74093">
                  <a:srgbClr val="E0E0E0"/>
                </a:gs>
                <a:gs pos="100000">
                  <a:srgbClr val="C0C0C0"/>
                </a:gs>
              </a:gsLst>
              <a:path path="shape">
                <a:fillToRect l="50000" t="32222" r="50000" b="67777"/>
              </a:path>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latin typeface="Helvetica"/>
                  <a:ea typeface="Helvetica"/>
                  <a:cs typeface="Helvetica"/>
                  <a:sym typeface="Helvetica"/>
                </a:defRPr>
              </a:pPr>
              <a:endParaRPr sz="5599"/>
            </a:p>
          </p:txBody>
        </p:sp>
        <p:sp>
          <p:nvSpPr>
            <p:cNvPr id="122" name="矩形"/>
            <p:cNvSpPr/>
            <p:nvPr/>
          </p:nvSpPr>
          <p:spPr>
            <a:xfrm>
              <a:off x="0" y="13333841"/>
              <a:ext cx="24282402" cy="535783"/>
            </a:xfrm>
            <a:prstGeom prst="rect">
              <a:avLst/>
            </a:prstGeom>
            <a:solidFill>
              <a:srgbClr val="FFFFFF"/>
            </a:solidFill>
            <a:ln w="12700" cap="flat">
              <a:noFill/>
              <a:miter lim="400000"/>
            </a:ln>
            <a:effectLst/>
          </p:spPr>
          <p:txBody>
            <a:bodyPr wrap="square" lIns="71437" tIns="71437" rIns="71437" bIns="71437" numCol="1" anchor="ctr">
              <a:noAutofit/>
            </a:bodyPr>
            <a:lstStyle/>
            <a:p>
              <a:pPr>
                <a:defRPr sz="3200">
                  <a:solidFill>
                    <a:srgbClr val="FFFFFF"/>
                  </a:solidFill>
                </a:defRPr>
              </a:pPr>
              <a:endParaRPr sz="3201"/>
            </a:p>
          </p:txBody>
        </p:sp>
      </p:grpSp>
      <p:sp>
        <p:nvSpPr>
          <p:cNvPr id="124" name="标题文本"/>
          <p:cNvSpPr txBox="1">
            <a:spLocks noGrp="1"/>
          </p:cNvSpPr>
          <p:nvPr>
            <p:ph type="title"/>
          </p:nvPr>
        </p:nvSpPr>
        <p:spPr>
          <a:xfrm>
            <a:off x="4833938" y="2989659"/>
            <a:ext cx="14716125" cy="4192588"/>
          </a:xfrm>
          <a:prstGeom prst="rect">
            <a:avLst/>
          </a:prstGeom>
        </p:spPr>
        <p:txBody>
          <a:bodyPr>
            <a:noAutofit/>
          </a:bodyPr>
          <a:lstStyle>
            <a:lvl1pPr>
              <a:spcBef>
                <a:spcPts val="1500"/>
              </a:spcBef>
              <a:defRPr sz="9999">
                <a:solidFill>
                  <a:srgbClr val="EB7013"/>
                </a:solidFill>
                <a:latin typeface="Helvetica"/>
                <a:ea typeface="Helvetica"/>
                <a:cs typeface="Helvetica"/>
                <a:sym typeface="Helvetica"/>
              </a:defRPr>
            </a:lvl1pPr>
          </a:lstStyle>
          <a:p>
            <a:r>
              <a:t>标题文本</a:t>
            </a:r>
          </a:p>
        </p:txBody>
      </p:sp>
      <p:sp>
        <p:nvSpPr>
          <p:cNvPr id="125" name="正文级别 1…"/>
          <p:cNvSpPr txBox="1">
            <a:spLocks noGrp="1"/>
          </p:cNvSpPr>
          <p:nvPr>
            <p:ph type="body" sz="quarter" idx="1"/>
          </p:nvPr>
        </p:nvSpPr>
        <p:spPr>
          <a:xfrm>
            <a:off x="4833938" y="6063258"/>
            <a:ext cx="14716125" cy="1589486"/>
          </a:xfrm>
          <a:prstGeom prst="rect">
            <a:avLst/>
          </a:prstGeom>
        </p:spPr>
        <p:txBody>
          <a:bodyPr anchor="t">
            <a:noAutofit/>
          </a:bodyPr>
          <a:lstStyle>
            <a:lvl1pPr marL="0" indent="0" algn="ctr">
              <a:spcBef>
                <a:spcPts val="0"/>
              </a:spcBef>
              <a:buSzTx/>
              <a:buNone/>
              <a:defRPr>
                <a:latin typeface="Helvetica"/>
                <a:ea typeface="Helvetica"/>
                <a:cs typeface="Helvetica"/>
                <a:sym typeface="Helvetica"/>
              </a:defRPr>
            </a:lvl1pPr>
            <a:lvl2pPr marL="0" indent="0" algn="ctr">
              <a:spcBef>
                <a:spcPts val="0"/>
              </a:spcBef>
              <a:buSzTx/>
              <a:buNone/>
              <a:defRPr>
                <a:latin typeface="Helvetica"/>
                <a:ea typeface="Helvetica"/>
                <a:cs typeface="Helvetica"/>
                <a:sym typeface="Helvetica"/>
              </a:defRPr>
            </a:lvl2pPr>
            <a:lvl3pPr marL="0" indent="0" algn="ctr">
              <a:spcBef>
                <a:spcPts val="0"/>
              </a:spcBef>
              <a:buSzTx/>
              <a:buNone/>
              <a:defRPr>
                <a:latin typeface="Helvetica"/>
                <a:ea typeface="Helvetica"/>
                <a:cs typeface="Helvetica"/>
                <a:sym typeface="Helvetica"/>
              </a:defRPr>
            </a:lvl3pPr>
            <a:lvl4pPr marL="0" indent="0" algn="ctr">
              <a:spcBef>
                <a:spcPts val="0"/>
              </a:spcBef>
              <a:buSzTx/>
              <a:buNone/>
              <a:defRPr>
                <a:latin typeface="Helvetica"/>
                <a:ea typeface="Helvetica"/>
                <a:cs typeface="Helvetica"/>
                <a:sym typeface="Helvetica"/>
              </a:defRPr>
            </a:lvl4pPr>
            <a:lvl5pPr marL="0" indent="0" algn="ctr">
              <a:spcBef>
                <a:spcPts val="0"/>
              </a:spcBef>
              <a:buSzTx/>
              <a:buNone/>
              <a:defRPr>
                <a:latin typeface="Helvetica"/>
                <a:ea typeface="Helvetica"/>
                <a:cs typeface="Helvetica"/>
                <a:sym typeface="Helvetica"/>
              </a:defRPr>
            </a:lvl5pPr>
          </a:lstStyle>
          <a:p>
            <a:r>
              <a:t>正文级别 1</a:t>
            </a:r>
          </a:p>
          <a:p>
            <a:pPr lvl="1"/>
            <a:r>
              <a:t>正文级别 2</a:t>
            </a:r>
          </a:p>
          <a:p>
            <a:pPr lvl="2"/>
            <a:r>
              <a:t>正文级别 3</a:t>
            </a:r>
          </a:p>
          <a:p>
            <a:pPr lvl="3"/>
            <a:r>
              <a:t>正文级别 4</a:t>
            </a:r>
          </a:p>
          <a:p>
            <a:pPr lvl="4"/>
            <a:r>
              <a:t>正文级别 5</a:t>
            </a:r>
          </a:p>
        </p:txBody>
      </p:sp>
      <p:sp>
        <p:nvSpPr>
          <p:cNvPr id="126" name="幻灯片编号"/>
          <p:cNvSpPr txBox="1">
            <a:spLocks noGrp="1"/>
          </p:cNvSpPr>
          <p:nvPr>
            <p:ph type="sldNum" sz="quarter" idx="2"/>
          </p:nvPr>
        </p:nvSpPr>
        <p:spPr>
          <a:xfrm>
            <a:off x="11929795" y="13019484"/>
            <a:ext cx="506548" cy="513601"/>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192234862"/>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Bullets copy">
    <p:spTree>
      <p:nvGrpSpPr>
        <p:cNvPr id="1" name=""/>
        <p:cNvGrpSpPr/>
        <p:nvPr/>
      </p:nvGrpSpPr>
      <p:grpSpPr>
        <a:xfrm>
          <a:off x="0" y="0"/>
          <a:ext cx="0" cy="0"/>
          <a:chOff x="0" y="0"/>
          <a:chExt cx="0" cy="0"/>
        </a:xfrm>
      </p:grpSpPr>
      <p:sp>
        <p:nvSpPr>
          <p:cNvPr id="133" name="标题文本"/>
          <p:cNvSpPr txBox="1">
            <a:spLocks noGrp="1"/>
          </p:cNvSpPr>
          <p:nvPr>
            <p:ph type="title"/>
          </p:nvPr>
        </p:nvSpPr>
        <p:spPr>
          <a:xfrm>
            <a:off x="-35146" y="125015"/>
            <a:ext cx="24454293" cy="2482455"/>
          </a:xfrm>
          <a:prstGeom prst="rect">
            <a:avLst/>
          </a:prstGeom>
        </p:spPr>
        <p:txBody>
          <a:bodyPr>
            <a:noAutofit/>
          </a:bodyPr>
          <a:lstStyle>
            <a:lvl1pPr>
              <a:defRPr sz="7800">
                <a:solidFill>
                  <a:srgbClr val="EE6E12"/>
                </a:solidFill>
                <a:latin typeface="Helvetica"/>
                <a:ea typeface="Helvetica"/>
                <a:cs typeface="Helvetica"/>
                <a:sym typeface="Helvetica"/>
              </a:defRPr>
            </a:lvl1pPr>
          </a:lstStyle>
          <a:p>
            <a:r>
              <a:t>标题文本</a:t>
            </a:r>
          </a:p>
        </p:txBody>
      </p:sp>
      <p:sp>
        <p:nvSpPr>
          <p:cNvPr id="134" name="正文级别 1…"/>
          <p:cNvSpPr txBox="1">
            <a:spLocks noGrp="1"/>
          </p:cNvSpPr>
          <p:nvPr>
            <p:ph type="body" idx="1"/>
          </p:nvPr>
        </p:nvSpPr>
        <p:spPr>
          <a:xfrm>
            <a:off x="3851671" y="3375422"/>
            <a:ext cx="16680659" cy="10340580"/>
          </a:xfrm>
          <a:prstGeom prst="rect">
            <a:avLst/>
          </a:prstGeom>
        </p:spPr>
        <p:txBody>
          <a:bodyPr anchor="t">
            <a:noAutofit/>
          </a:bodyPr>
          <a:lstStyle>
            <a:lvl1pPr marL="0" indent="0">
              <a:spcBef>
                <a:spcPts val="3201"/>
              </a:spcBef>
              <a:buSzTx/>
              <a:buNone/>
              <a:defRPr sz="5799">
                <a:latin typeface="Gill Sans"/>
                <a:ea typeface="Gill Sans"/>
                <a:cs typeface="Gill Sans"/>
                <a:sym typeface="Gill Sans"/>
              </a:defRPr>
            </a:lvl1pPr>
            <a:lvl2pPr marL="1365180" indent="-793710">
              <a:spcBef>
                <a:spcPts val="0"/>
              </a:spcBef>
              <a:buSzPct val="150000"/>
              <a:defRPr>
                <a:latin typeface="Gill Sans"/>
                <a:ea typeface="Gill Sans"/>
                <a:cs typeface="Gill Sans"/>
                <a:sym typeface="Gill Sans"/>
              </a:defRPr>
            </a:lvl2pPr>
            <a:lvl3pPr marL="1936651" indent="-793710">
              <a:spcBef>
                <a:spcPts val="0"/>
              </a:spcBef>
              <a:buSzPct val="150000"/>
              <a:buChar char="-"/>
              <a:defRPr>
                <a:latin typeface="Gill Sans"/>
                <a:ea typeface="Gill Sans"/>
                <a:cs typeface="Gill Sans"/>
                <a:sym typeface="Gill Sans"/>
              </a:defRPr>
            </a:lvl3pPr>
            <a:lvl4pPr marL="2508122" indent="-793710">
              <a:spcBef>
                <a:spcPts val="0"/>
              </a:spcBef>
              <a:buSzPct val="150000"/>
              <a:defRPr>
                <a:latin typeface="Gill Sans"/>
                <a:ea typeface="Gill Sans"/>
                <a:cs typeface="Gill Sans"/>
                <a:sym typeface="Gill Sans"/>
              </a:defRPr>
            </a:lvl4pPr>
            <a:lvl5pPr marL="3079592" indent="-793710">
              <a:spcBef>
                <a:spcPts val="0"/>
              </a:spcBef>
              <a:buSzPct val="150000"/>
              <a:buChar char="-"/>
              <a:defRPr>
                <a:latin typeface="Gill Sans"/>
                <a:ea typeface="Gill Sans"/>
                <a:cs typeface="Gill Sans"/>
                <a:sym typeface="Gill Sans"/>
              </a:defRPr>
            </a:lvl5pPr>
          </a:lstStyle>
          <a:p>
            <a:r>
              <a:t>正文级别 1</a:t>
            </a:r>
          </a:p>
          <a:p>
            <a:pPr lvl="1"/>
            <a:r>
              <a:t>正文级别 2</a:t>
            </a:r>
          </a:p>
          <a:p>
            <a:pPr lvl="2"/>
            <a:r>
              <a:t>正文级别 3</a:t>
            </a:r>
          </a:p>
          <a:p>
            <a:pPr lvl="3"/>
            <a:r>
              <a:t>正文级别 4</a:t>
            </a:r>
          </a:p>
          <a:p>
            <a:pPr lvl="4"/>
            <a:r>
              <a:t>正文级别 5</a:t>
            </a:r>
          </a:p>
        </p:txBody>
      </p:sp>
      <p:sp>
        <p:nvSpPr>
          <p:cNvPr id="135" name="幻灯片编号"/>
          <p:cNvSpPr txBox="1">
            <a:spLocks noGrp="1"/>
          </p:cNvSpPr>
          <p:nvPr>
            <p:ph type="sldNum" sz="quarter" idx="2"/>
          </p:nvPr>
        </p:nvSpPr>
        <p:spPr>
          <a:xfrm>
            <a:off x="11929795" y="13019484"/>
            <a:ext cx="506548" cy="513601"/>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934280719"/>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Header">
    <p:spTree>
      <p:nvGrpSpPr>
        <p:cNvPr id="1" name=""/>
        <p:cNvGrpSpPr/>
        <p:nvPr/>
      </p:nvGrpSpPr>
      <p:grpSpPr>
        <a:xfrm>
          <a:off x="0" y="0"/>
          <a:ext cx="0" cy="0"/>
          <a:chOff x="0" y="0"/>
          <a:chExt cx="0" cy="0"/>
        </a:xfrm>
      </p:grpSpPr>
      <p:sp>
        <p:nvSpPr>
          <p:cNvPr id="142" name="标题文本"/>
          <p:cNvSpPr txBox="1">
            <a:spLocks noGrp="1"/>
          </p:cNvSpPr>
          <p:nvPr>
            <p:ph type="title"/>
          </p:nvPr>
        </p:nvSpPr>
        <p:spPr>
          <a:xfrm>
            <a:off x="3048001" y="1"/>
            <a:ext cx="18288000" cy="2500313"/>
          </a:xfrm>
          <a:prstGeom prst="rect">
            <a:avLst/>
          </a:prstGeom>
        </p:spPr>
        <p:txBody>
          <a:bodyPr>
            <a:noAutofit/>
          </a:bodyPr>
          <a:lstStyle>
            <a:lvl1pPr>
              <a:defRPr sz="7800">
                <a:solidFill>
                  <a:srgbClr val="EE6E12"/>
                </a:solidFill>
                <a:latin typeface="Helvetica"/>
                <a:ea typeface="Helvetica"/>
                <a:cs typeface="Helvetica"/>
                <a:sym typeface="Helvetica"/>
              </a:defRPr>
            </a:lvl1pPr>
          </a:lstStyle>
          <a:p>
            <a:r>
              <a:t>标题文本</a:t>
            </a:r>
          </a:p>
        </p:txBody>
      </p:sp>
      <p:sp>
        <p:nvSpPr>
          <p:cNvPr id="143" name="幻灯片编号"/>
          <p:cNvSpPr txBox="1">
            <a:spLocks noGrp="1"/>
          </p:cNvSpPr>
          <p:nvPr>
            <p:ph type="sldNum" sz="quarter" idx="2"/>
          </p:nvPr>
        </p:nvSpPr>
        <p:spPr>
          <a:xfrm>
            <a:off x="11929795" y="13019484"/>
            <a:ext cx="506548" cy="513601"/>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3398077263"/>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标题文本"/>
          <p:cNvSpPr txBox="1">
            <a:spLocks noGrp="1"/>
          </p:cNvSpPr>
          <p:nvPr>
            <p:ph type="title"/>
          </p:nvPr>
        </p:nvSpPr>
        <p:spPr>
          <a:prstGeom prst="rect">
            <a:avLst/>
          </a:prstGeom>
        </p:spPr>
        <p:txBody>
          <a:bodyPr/>
          <a:lstStyle/>
          <a:p>
            <a:r>
              <a:t>标题文本</a:t>
            </a:r>
          </a:p>
        </p:txBody>
      </p:sp>
      <p:sp>
        <p:nvSpPr>
          <p:cNvPr id="57"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1_Header">
    <p:spTree>
      <p:nvGrpSpPr>
        <p:cNvPr id="1" name=""/>
        <p:cNvGrpSpPr/>
        <p:nvPr/>
      </p:nvGrpSpPr>
      <p:grpSpPr>
        <a:xfrm>
          <a:off x="0" y="0"/>
          <a:ext cx="0" cy="0"/>
          <a:chOff x="0" y="0"/>
          <a:chExt cx="0" cy="0"/>
        </a:xfrm>
      </p:grpSpPr>
      <p:sp>
        <p:nvSpPr>
          <p:cNvPr id="150" name="矩形"/>
          <p:cNvSpPr/>
          <p:nvPr/>
        </p:nvSpPr>
        <p:spPr>
          <a:xfrm>
            <a:off x="3048001" y="0"/>
            <a:ext cx="18288000" cy="1785938"/>
          </a:xfrm>
          <a:prstGeom prst="rect">
            <a:avLst/>
          </a:prstGeom>
          <a:solidFill>
            <a:srgbClr val="EE6E12"/>
          </a:solidFill>
          <a:ln w="12700">
            <a:miter lim="400000"/>
          </a:ln>
        </p:spPr>
        <p:txBody>
          <a:bodyPr lIns="71435" tIns="71435" rIns="71435" bIns="71435" anchor="ctr"/>
          <a:lstStyle/>
          <a:p>
            <a:pPr>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599"/>
          </a:p>
        </p:txBody>
      </p:sp>
      <p:sp>
        <p:nvSpPr>
          <p:cNvPr id="151" name="形状"/>
          <p:cNvSpPr/>
          <p:nvPr/>
        </p:nvSpPr>
        <p:spPr>
          <a:xfrm>
            <a:off x="3050976" y="678657"/>
            <a:ext cx="18288001" cy="8572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593" y="0"/>
                </a:lnTo>
                <a:cubicBezTo>
                  <a:pt x="21593" y="0"/>
                  <a:pt x="17179" y="11327"/>
                  <a:pt x="10796" y="11250"/>
                </a:cubicBezTo>
                <a:cubicBezTo>
                  <a:pt x="4526" y="11175"/>
                  <a:pt x="0" y="0"/>
                  <a:pt x="0" y="0"/>
                </a:cubicBezTo>
                <a:close/>
              </a:path>
            </a:pathLst>
          </a:custGeom>
          <a:gradFill>
            <a:gsLst>
              <a:gs pos="0">
                <a:srgbClr val="000000">
                  <a:alpha val="20000"/>
                </a:srgbClr>
              </a:gs>
              <a:gs pos="100000">
                <a:srgbClr val="000000">
                  <a:alpha val="0"/>
                </a:srgbClr>
              </a:gs>
            </a:gsLst>
            <a:lin ang="5400000"/>
          </a:gradFill>
          <a:ln w="12700">
            <a:miter lim="400000"/>
            <a:tailEnd type="stealth"/>
          </a:ln>
        </p:spPr>
        <p:txBody>
          <a:bodyPr lIns="71435" tIns="71435" rIns="71435" bIns="71435" anchor="ctr"/>
          <a:lstStyle/>
          <a:p>
            <a:pPr>
              <a:defRPr sz="5800">
                <a:latin typeface="Gill Sans"/>
                <a:ea typeface="Gill Sans"/>
                <a:cs typeface="Gill Sans"/>
                <a:sym typeface="Gill Sans"/>
              </a:defRPr>
            </a:pPr>
            <a:endParaRPr sz="5799"/>
          </a:p>
        </p:txBody>
      </p:sp>
      <p:pic>
        <p:nvPicPr>
          <p:cNvPr id="152" name="i_mark_reverse.pdf" descr="i_mark_reverse.pdf"/>
          <p:cNvPicPr>
            <a:picLocks noChangeAspect="1"/>
          </p:cNvPicPr>
          <p:nvPr/>
        </p:nvPicPr>
        <p:blipFill>
          <a:blip r:embed="rId2">
            <a:extLst/>
          </a:blip>
          <a:stretch>
            <a:fillRect/>
          </a:stretch>
        </p:blipFill>
        <p:spPr>
          <a:xfrm>
            <a:off x="19978686" y="35717"/>
            <a:ext cx="1321596" cy="1713178"/>
          </a:xfrm>
          <a:prstGeom prst="rect">
            <a:avLst/>
          </a:prstGeom>
          <a:ln w="12700">
            <a:miter lim="400000"/>
          </a:ln>
        </p:spPr>
      </p:pic>
      <p:sp>
        <p:nvSpPr>
          <p:cNvPr id="153" name="标题文本"/>
          <p:cNvSpPr txBox="1">
            <a:spLocks noGrp="1"/>
          </p:cNvSpPr>
          <p:nvPr>
            <p:ph type="title"/>
          </p:nvPr>
        </p:nvSpPr>
        <p:spPr>
          <a:xfrm>
            <a:off x="3405188" y="0"/>
            <a:ext cx="17930813" cy="1785938"/>
          </a:xfrm>
          <a:prstGeom prst="rect">
            <a:avLst/>
          </a:prstGeom>
          <a:effectLst>
            <a:outerShdw blurRad="177800" dir="2700000" rotWithShape="0">
              <a:srgbClr val="000000">
                <a:alpha val="75000"/>
              </a:srgbClr>
            </a:outerShdw>
          </a:effectLst>
        </p:spPr>
        <p:txBody>
          <a:bodyPr>
            <a:noAutofit/>
          </a:bodyPr>
          <a:lstStyle>
            <a:lvl1pPr algn="l">
              <a:defRPr sz="7800">
                <a:solidFill>
                  <a:srgbClr val="FFFFFF"/>
                </a:solidFill>
                <a:latin typeface="Helvetica"/>
                <a:ea typeface="Helvetica"/>
                <a:cs typeface="Helvetica"/>
                <a:sym typeface="Helvetica"/>
              </a:defRPr>
            </a:lvl1pPr>
          </a:lstStyle>
          <a:p>
            <a:r>
              <a:t>标题文本</a:t>
            </a:r>
          </a:p>
        </p:txBody>
      </p:sp>
      <p:sp>
        <p:nvSpPr>
          <p:cNvPr id="154" name="幻灯片编号"/>
          <p:cNvSpPr txBox="1">
            <a:spLocks noGrp="1"/>
          </p:cNvSpPr>
          <p:nvPr>
            <p:ph type="sldNum" sz="quarter" idx="2"/>
          </p:nvPr>
        </p:nvSpPr>
        <p:spPr>
          <a:xfrm>
            <a:off x="11929795" y="13019484"/>
            <a:ext cx="506548" cy="513601"/>
          </a:xfrm>
          <a:prstGeom prst="rect">
            <a:avLst/>
          </a:prstGeom>
        </p:spPr>
        <p:txBody>
          <a:bodyPr/>
          <a:lstStyle>
            <a:lvl1pPr>
              <a:defRPr>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178128154"/>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r>
              <a:rPr lang="zh-CN" altLang="en-US"/>
              <a:t>单击此处编辑母版标题样式</a:t>
            </a:r>
          </a:p>
        </p:txBody>
      </p:sp>
      <p:sp>
        <p:nvSpPr>
          <p:cNvPr id="4" name="日期占位符 3"/>
          <p:cNvSpPr>
            <a:spLocks noGrp="1"/>
          </p:cNvSpPr>
          <p:nvPr>
            <p:ph type="dt" sz="half" idx="10"/>
          </p:nvPr>
        </p:nvSpPr>
        <p:spPr/>
        <p:txBody>
          <a:bodyPr/>
          <a:lstStyle/>
          <a:p>
            <a:fld id="{377F4D32-47A2-4336-B50B-0C88FA0544CB}" type="datetime1">
              <a:rPr lang="zh-CN" altLang="en-US" smtClean="0"/>
              <a:t>2018/4/9</a:t>
            </a:fld>
            <a:endParaRPr lang="zh-CN" altLang="en-US"/>
          </a:p>
        </p:txBody>
      </p:sp>
      <p:sp>
        <p:nvSpPr>
          <p:cNvPr id="5" name="页脚占位符 4"/>
          <p:cNvSpPr>
            <a:spLocks noGrp="1"/>
          </p:cNvSpPr>
          <p:nvPr>
            <p:ph type="ftr" sz="quarter" idx="11"/>
          </p:nvPr>
        </p:nvSpPr>
        <p:spPr>
          <a:xfrm>
            <a:off x="8077201" y="12712706"/>
            <a:ext cx="8229600" cy="730250"/>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11917775" y="13010554"/>
            <a:ext cx="530593" cy="513601"/>
          </a:xfrm>
        </p:spPr>
        <p:txBody>
          <a:bodyPr/>
          <a:lstStyle/>
          <a:p>
            <a:fld id="{F210D295-9B15-4757-888B-4FDF115DEA16}" type="slidenum">
              <a:rPr lang="zh-CN" altLang="en-US" smtClean="0"/>
              <a:t>‹#›</a:t>
            </a:fld>
            <a:endParaRPr lang="zh-CN" altLang="en-US"/>
          </a:p>
        </p:txBody>
      </p:sp>
      <p:sp>
        <p:nvSpPr>
          <p:cNvPr id="7" name="内容占位符 2"/>
          <p:cNvSpPr>
            <a:spLocks noGrp="1"/>
          </p:cNvSpPr>
          <p:nvPr>
            <p:ph idx="1"/>
          </p:nvPr>
        </p:nvSpPr>
        <p:spPr>
          <a:xfrm>
            <a:off x="1676401" y="2249216"/>
            <a:ext cx="21031200" cy="9820658"/>
          </a:xfrm>
        </p:spPr>
        <p:txBody>
          <a:bodyPr/>
          <a:lstStyle>
            <a:lvl1pPr marL="901654" indent="-901654">
              <a:buClr>
                <a:srgbClr val="00007D"/>
              </a:buClr>
              <a:buSzPct val="90000"/>
              <a:defRPr>
                <a:latin typeface="微软雅黑" panose="020B0503020204020204" pitchFamily="34" charset="-122"/>
                <a:ea typeface="微软雅黑" panose="020B0503020204020204" pitchFamily="34" charset="-122"/>
              </a:defRPr>
            </a:lvl1pPr>
            <a:lvl2pPr marL="1800134" indent="-901654">
              <a:lnSpc>
                <a:spcPct val="130000"/>
              </a:lnSpc>
              <a:buClr>
                <a:srgbClr val="9999CC"/>
              </a:buClr>
              <a:buSzPct val="80000"/>
              <a:buFont typeface="Wingdings" pitchFamily="2" charset="2"/>
              <a:buChar char=""/>
              <a:defRPr>
                <a:latin typeface="微软雅黑" panose="020B0503020204020204" pitchFamily="34" charset="-122"/>
                <a:ea typeface="微软雅黑" panose="020B0503020204020204" pitchFamily="34" charset="-122"/>
              </a:defRPr>
            </a:lvl2pPr>
            <a:lvl3pPr marL="2699862" indent="-899954">
              <a:lnSpc>
                <a:spcPct val="130000"/>
              </a:lnSpc>
              <a:buSzPct val="80000"/>
              <a:defRPr baseline="0">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618635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图像"/>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66" name="标题文本"/>
          <p:cNvSpPr txBox="1">
            <a:spLocks noGrp="1"/>
          </p:cNvSpPr>
          <p:nvPr>
            <p:ph type="title"/>
          </p:nvPr>
        </p:nvSpPr>
        <p:spPr>
          <a:prstGeom prst="rect">
            <a:avLst/>
          </a:prstGeom>
        </p:spPr>
        <p:txBody>
          <a:bodyPr/>
          <a:lstStyle/>
          <a:p>
            <a:r>
              <a:t>标题文本</a:t>
            </a:r>
          </a:p>
        </p:txBody>
      </p:sp>
      <p:sp>
        <p:nvSpPr>
          <p:cNvPr id="67" name="正文级别 1…"/>
          <p:cNvSpPr txBox="1">
            <a:spLocks noGrp="1"/>
          </p:cNvSpPr>
          <p:nvPr>
            <p:ph type="body" sz="quarter" idx="1"/>
          </p:nvPr>
        </p:nvSpPr>
        <p:spPr>
          <a:xfrm>
            <a:off x="4387453" y="3661171"/>
            <a:ext cx="7500938" cy="8840392"/>
          </a:xfrm>
          <a:prstGeom prst="rect">
            <a:avLst/>
          </a:prstGeom>
        </p:spPr>
        <p:txBody>
          <a:bodyPr/>
          <a:lstStyle>
            <a:lvl1pPr marL="465364" indent="-465364">
              <a:spcBef>
                <a:spcPts val="3200"/>
              </a:spcBef>
              <a:defRPr sz="3800"/>
            </a:lvl1pPr>
            <a:lvl2pPr marL="808264" indent="-465364">
              <a:spcBef>
                <a:spcPts val="3200"/>
              </a:spcBef>
              <a:defRPr sz="3800"/>
            </a:lvl2pPr>
            <a:lvl3pPr marL="1151164" indent="-465364">
              <a:spcBef>
                <a:spcPts val="3200"/>
              </a:spcBef>
              <a:defRPr sz="3800"/>
            </a:lvl3pPr>
            <a:lvl4pPr marL="1494064" indent="-465364">
              <a:spcBef>
                <a:spcPts val="3200"/>
              </a:spcBef>
              <a:defRPr sz="3800"/>
            </a:lvl4pPr>
            <a:lvl5pPr marL="1836964" indent="-465364">
              <a:spcBef>
                <a:spcPts val="32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正文级别 1…"/>
          <p:cNvSpPr txBox="1">
            <a:spLocks noGrp="1"/>
          </p:cNvSpPr>
          <p:nvPr>
            <p:ph type="body" idx="1"/>
          </p:nvPr>
        </p:nvSpPr>
        <p:spPr>
          <a:xfrm>
            <a:off x="4387453" y="1785937"/>
            <a:ext cx="15609094" cy="10144126"/>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图像"/>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85" name="图像"/>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theme" Target="../theme/theme3.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19" Type="http://schemas.openxmlformats.org/officeDocument/2006/relationships/theme" Target="../theme/theme4.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标题文本</a:t>
            </a:r>
          </a:p>
        </p:txBody>
      </p:sp>
      <p:sp>
        <p:nvSpPr>
          <p:cNvPr id="3" name="正文级别 1…"/>
          <p:cNvSpPr txBox="1">
            <a:spLocks noGrp="1"/>
          </p:cNvSpPr>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173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1pPr>
      <a:lvl2pPr marL="10618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2pPr>
      <a:lvl3pPr marL="15063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3pPr>
      <a:lvl4pPr marL="19508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4pPr>
      <a:lvl5pPr marL="23953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5pPr>
      <a:lvl6pPr marL="28398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6pPr>
      <a:lvl7pPr marL="32843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7pPr>
      <a:lvl8pPr marL="37288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8pPr>
      <a:lvl9pPr marL="4173361" marR="0" indent="-617361" algn="l" defTabSz="584200"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4387454" y="625079"/>
            <a:ext cx="15609093" cy="303609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标题文本</a:t>
            </a:r>
          </a:p>
        </p:txBody>
      </p:sp>
      <p:sp>
        <p:nvSpPr>
          <p:cNvPr id="3" name="正文级别 1…"/>
          <p:cNvSpPr txBox="1">
            <a:spLocks noGrp="1"/>
          </p:cNvSpPr>
          <p:nvPr>
            <p:ph type="body" idx="1"/>
          </p:nvPr>
        </p:nvSpPr>
        <p:spPr>
          <a:xfrm>
            <a:off x="4387454" y="3661172"/>
            <a:ext cx="15609093" cy="884039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2104131" y="13010555"/>
            <a:ext cx="432810" cy="421268"/>
          </a:xfrm>
          <a:prstGeom prst="rect">
            <a:avLst/>
          </a:prstGeom>
          <a:ln w="12700">
            <a:miter lim="400000"/>
          </a:ln>
        </p:spPr>
        <p:txBody>
          <a:bodyPr wrap="none" lIns="71437" tIns="71437" rIns="71437" bIns="71437">
            <a:spAutoFit/>
          </a:bodyPr>
          <a:lstStyle>
            <a:lvl1pPr>
              <a:defRPr sz="1800"/>
            </a:lvl1pPr>
          </a:lstStyle>
          <a:p>
            <a:fld id="{86CB4B4D-7CA3-9044-876B-883B54F8677D}" type="slidenum">
              <a:t>‹#›</a:t>
            </a:fld>
            <a:endParaRPr/>
          </a:p>
        </p:txBody>
      </p:sp>
    </p:spTree>
    <p:extLst>
      <p:ext uri="{BB962C8B-B14F-4D97-AF65-F5344CB8AC3E}">
        <p14:creationId xmlns:p14="http://schemas.microsoft.com/office/powerpoint/2010/main" val="1988757251"/>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transition spd="med"/>
  <p:txStyles>
    <p:titleStyle>
      <a:lvl1pPr marL="0" marR="0" indent="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1pPr>
      <a:lvl2pPr marL="0" marR="0" indent="17145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2pPr>
      <a:lvl3pPr marL="0" marR="0" indent="34290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3pPr>
      <a:lvl4pPr marL="0" marR="0" indent="51435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4pPr>
      <a:lvl5pPr marL="0" marR="0" indent="68580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5pPr>
      <a:lvl6pPr marL="0" marR="0" indent="85725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6pPr>
      <a:lvl7pPr marL="0" marR="0" indent="102870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7pPr>
      <a:lvl8pPr marL="0" marR="0" indent="120015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8pPr>
      <a:lvl9pPr marL="0" marR="0" indent="1371600" algn="ctr" defTabSz="43815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Helvetica Light"/>
        </a:defRPr>
      </a:lvl9pPr>
    </p:titleStyle>
    <p:bodyStyle>
      <a:lvl1pPr marL="463020"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1pPr>
      <a:lvl2pPr marL="796396"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2pPr>
      <a:lvl3pPr marL="1129770"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3pPr>
      <a:lvl4pPr marL="1463146"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4pPr>
      <a:lvl5pPr marL="1796520"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5pPr>
      <a:lvl6pPr marL="2129896"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6pPr>
      <a:lvl7pPr marL="2463270"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7pPr>
      <a:lvl8pPr marL="2796646"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8pPr>
      <a:lvl9pPr marL="3130020" marR="0" indent="-463020" algn="l" defTabSz="438150" rtl="0" latinLnBrk="0">
        <a:lnSpc>
          <a:spcPct val="100000"/>
        </a:lnSpc>
        <a:spcBef>
          <a:spcPts val="3150"/>
        </a:spcBef>
        <a:spcAft>
          <a:spcPts val="0"/>
        </a:spcAft>
        <a:buClrTx/>
        <a:buSzPct val="75000"/>
        <a:buFontTx/>
        <a:buChar char="•"/>
        <a:tabLst/>
        <a:defRPr sz="375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17145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34290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51435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68580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85725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02870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20015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371600" algn="ctr" defTabSz="43815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0" y="549276"/>
            <a:ext cx="21945600" cy="2286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19200" y="3200401"/>
            <a:ext cx="21945600" cy="905192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19200" y="12712701"/>
            <a:ext cx="5689600" cy="730250"/>
          </a:xfrm>
          <a:prstGeom prst="rect">
            <a:avLst/>
          </a:prstGeom>
        </p:spPr>
        <p:txBody>
          <a:bodyPr vert="horz" lIns="91440" tIns="45720" rIns="91440" bIns="45720" rtlCol="0" anchor="ctr"/>
          <a:lstStyle>
            <a:lvl1pPr algn="l">
              <a:defRPr sz="2400">
                <a:solidFill>
                  <a:schemeClr val="tx1">
                    <a:tint val="75000"/>
                  </a:schemeClr>
                </a:solidFill>
                <a:latin typeface="+mn-lt"/>
                <a:cs typeface="Arial"/>
              </a:defRPr>
            </a:lvl1pPr>
          </a:lstStyle>
          <a:p>
            <a:fld id="{3BA6B21B-622C-0941-840D-742673E83CDA}" type="datetime1">
              <a:rPr lang="en-US" smtClean="0"/>
              <a:t>4/9/2018</a:t>
            </a:fld>
            <a:endParaRPr lang="en-US"/>
          </a:p>
        </p:txBody>
      </p:sp>
      <p:sp>
        <p:nvSpPr>
          <p:cNvPr id="5" name="Footer Placeholder 4"/>
          <p:cNvSpPr>
            <a:spLocks noGrp="1"/>
          </p:cNvSpPr>
          <p:nvPr>
            <p:ph type="ftr" sz="quarter" idx="3"/>
          </p:nvPr>
        </p:nvSpPr>
        <p:spPr>
          <a:xfrm>
            <a:off x="8331200" y="12712701"/>
            <a:ext cx="7721600" cy="730250"/>
          </a:xfrm>
          <a:prstGeom prst="rect">
            <a:avLst/>
          </a:prstGeom>
        </p:spPr>
        <p:txBody>
          <a:bodyPr vert="horz" lIns="91440" tIns="45720" rIns="91440" bIns="45720" rtlCol="0" anchor="ctr"/>
          <a:lstStyle>
            <a:lvl1pPr algn="ctr">
              <a:defRPr sz="2400">
                <a:solidFill>
                  <a:schemeClr val="tx1">
                    <a:tint val="75000"/>
                  </a:schemeClr>
                </a:solidFill>
                <a:latin typeface="+mn-lt"/>
                <a:cs typeface="Arial"/>
              </a:defRPr>
            </a:lvl1pPr>
          </a:lstStyle>
          <a:p>
            <a:endParaRPr lang="en-US"/>
          </a:p>
        </p:txBody>
      </p:sp>
      <p:sp>
        <p:nvSpPr>
          <p:cNvPr id="6" name="Slide Number Placeholder 5"/>
          <p:cNvSpPr>
            <a:spLocks noGrp="1"/>
          </p:cNvSpPr>
          <p:nvPr>
            <p:ph type="sldNum" sz="quarter" idx="4"/>
          </p:nvPr>
        </p:nvSpPr>
        <p:spPr>
          <a:xfrm>
            <a:off x="17475200" y="12712701"/>
            <a:ext cx="5689600" cy="730250"/>
          </a:xfrm>
          <a:prstGeom prst="rect">
            <a:avLst/>
          </a:prstGeom>
        </p:spPr>
        <p:txBody>
          <a:bodyPr vert="horz" lIns="91440" tIns="45720" rIns="91440" bIns="45720" rtlCol="0" anchor="ctr"/>
          <a:lstStyle>
            <a:lvl1pPr algn="r">
              <a:defRPr sz="2400">
                <a:solidFill>
                  <a:schemeClr val="tx1">
                    <a:tint val="75000"/>
                  </a:schemeClr>
                </a:solidFill>
                <a:latin typeface="+mn-lt"/>
                <a:cs typeface="Arial"/>
              </a:defRPr>
            </a:lvl1pPr>
          </a:lstStyle>
          <a:p>
            <a:fld id="{AC913800-9833-F549-80FC-C3497A40B0B4}" type="slidenum">
              <a:rPr lang="en-US" smtClean="0"/>
              <a:pPr/>
              <a:t>‹#›</a:t>
            </a:fld>
            <a:endParaRPr lang="en-US"/>
          </a:p>
        </p:txBody>
      </p:sp>
    </p:spTree>
    <p:extLst>
      <p:ext uri="{BB962C8B-B14F-4D97-AF65-F5344CB8AC3E}">
        <p14:creationId xmlns:p14="http://schemas.microsoft.com/office/powerpoint/2010/main" val="480696577"/>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Lst>
  <p:hf hdr="0" ftr="0" dt="0"/>
  <p:txStyles>
    <p:titleStyle>
      <a:lvl1pPr algn="ctr" defTabSz="914400" rtl="0" eaLnBrk="1" latinLnBrk="0" hangingPunct="1">
        <a:spcBef>
          <a:spcPct val="0"/>
        </a:spcBef>
        <a:buNone/>
        <a:defRPr sz="8800" kern="1200">
          <a:solidFill>
            <a:srgbClr val="0D49E1"/>
          </a:solidFill>
          <a:latin typeface="+mn-lt"/>
          <a:ea typeface="+mj-ea"/>
          <a:cs typeface="Arial"/>
        </a:defRPr>
      </a:lvl1pPr>
    </p:titleStyle>
    <p:bodyStyle>
      <a:lvl1pPr marL="0" indent="0" algn="l" defTabSz="914400" rtl="0" eaLnBrk="1" latinLnBrk="0" hangingPunct="1">
        <a:spcBef>
          <a:spcPct val="20000"/>
        </a:spcBef>
        <a:buFont typeface="Arial"/>
        <a:buNone/>
        <a:defRPr sz="6400" kern="1200">
          <a:solidFill>
            <a:schemeClr val="tx1"/>
          </a:solidFill>
          <a:latin typeface="+mn-lt"/>
          <a:ea typeface="+mn-ea"/>
          <a:cs typeface="Arial"/>
        </a:defRPr>
      </a:lvl1pPr>
      <a:lvl2pPr marL="1485900" indent="-571500" algn="l" defTabSz="914400" rtl="0" eaLnBrk="1" latinLnBrk="0" hangingPunct="1">
        <a:spcBef>
          <a:spcPct val="20000"/>
        </a:spcBef>
        <a:buFont typeface="Arial"/>
        <a:buChar char="–"/>
        <a:defRPr sz="5600" kern="1200">
          <a:solidFill>
            <a:schemeClr val="tx1"/>
          </a:solidFill>
          <a:latin typeface="+mn-lt"/>
          <a:ea typeface="+mn-ea"/>
          <a:cs typeface="Arial"/>
        </a:defRPr>
      </a:lvl2pPr>
      <a:lvl3pPr marL="2286000" indent="-457200" algn="l" defTabSz="914400" rtl="0" eaLnBrk="1" latinLnBrk="0" hangingPunct="1">
        <a:spcBef>
          <a:spcPct val="20000"/>
        </a:spcBef>
        <a:buFont typeface="Arial"/>
        <a:buChar char="•"/>
        <a:defRPr sz="4800" kern="1200">
          <a:solidFill>
            <a:schemeClr val="tx1"/>
          </a:solidFill>
          <a:latin typeface="+mn-lt"/>
          <a:ea typeface="+mn-ea"/>
          <a:cs typeface="Arial"/>
        </a:defRPr>
      </a:lvl3pPr>
      <a:lvl4pPr marL="3200400" indent="-457200" algn="l" defTabSz="914400" rtl="0" eaLnBrk="1" latinLnBrk="0" hangingPunct="1">
        <a:spcBef>
          <a:spcPct val="20000"/>
        </a:spcBef>
        <a:buFont typeface="Arial"/>
        <a:buChar char="–"/>
        <a:defRPr sz="4000" kern="1200">
          <a:solidFill>
            <a:schemeClr val="tx1"/>
          </a:solidFill>
          <a:latin typeface="+mn-lt"/>
          <a:ea typeface="+mn-ea"/>
          <a:cs typeface="Arial"/>
        </a:defRPr>
      </a:lvl4pPr>
      <a:lvl5pPr marL="4114800" indent="-457200" algn="l" defTabSz="914400" rtl="0" eaLnBrk="1" latinLnBrk="0" hangingPunct="1">
        <a:spcBef>
          <a:spcPct val="20000"/>
        </a:spcBef>
        <a:buFont typeface="Arial"/>
        <a:buChar char="»"/>
        <a:defRPr sz="4000" kern="1200">
          <a:solidFill>
            <a:schemeClr val="tx1"/>
          </a:solidFill>
          <a:latin typeface="+mn-lt"/>
          <a:ea typeface="+mn-ea"/>
          <a:cs typeface="Arial"/>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4387454" y="625078"/>
            <a:ext cx="15609094" cy="303609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标题文本</a:t>
            </a:r>
          </a:p>
        </p:txBody>
      </p:sp>
      <p:sp>
        <p:nvSpPr>
          <p:cNvPr id="3" name="正文级别 1…"/>
          <p:cNvSpPr txBox="1">
            <a:spLocks noGrp="1"/>
          </p:cNvSpPr>
          <p:nvPr>
            <p:ph type="body" idx="1"/>
          </p:nvPr>
        </p:nvSpPr>
        <p:spPr>
          <a:xfrm>
            <a:off x="4387454" y="3661171"/>
            <a:ext cx="15609094" cy="884039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17775" y="13010553"/>
            <a:ext cx="530593" cy="513601"/>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extLst>
      <p:ext uri="{BB962C8B-B14F-4D97-AF65-F5344CB8AC3E}">
        <p14:creationId xmlns:p14="http://schemas.microsoft.com/office/powerpoint/2010/main" val="254625569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Lst>
  <p:transition spd="med"/>
  <p:txStyles>
    <p:titleStyle>
      <a:lvl1pPr marL="0" marR="0" indent="0"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1pPr>
      <a:lvl2pPr marL="0" marR="0" indent="228588"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2pPr>
      <a:lvl3pPr marL="0" marR="0" indent="457177"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3pPr>
      <a:lvl4pPr marL="0" marR="0" indent="685764"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4pPr>
      <a:lvl5pPr marL="0" marR="0" indent="914353"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5pPr>
      <a:lvl6pPr marL="0" marR="0" indent="1142941"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6pPr>
      <a:lvl7pPr marL="0" marR="0" indent="1371530"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7pPr>
      <a:lvl8pPr marL="0" marR="0" indent="1600118"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8pPr>
      <a:lvl9pPr marL="0" marR="0" indent="1828707" algn="ctr" defTabSz="584171" rtl="0" latinLnBrk="0">
        <a:lnSpc>
          <a:spcPct val="100000"/>
        </a:lnSpc>
        <a:spcBef>
          <a:spcPts val="0"/>
        </a:spcBef>
        <a:spcAft>
          <a:spcPts val="0"/>
        </a:spcAft>
        <a:buClrTx/>
        <a:buSzTx/>
        <a:buFontTx/>
        <a:buNone/>
        <a:tabLst/>
        <a:defRPr sz="11199" b="0" i="0" u="none" strike="noStrike" cap="none" spc="0" baseline="0">
          <a:ln>
            <a:noFill/>
          </a:ln>
          <a:solidFill>
            <a:srgbClr val="000000"/>
          </a:solidFill>
          <a:uFillTx/>
          <a:latin typeface="+mn-lt"/>
          <a:ea typeface="+mn-ea"/>
          <a:cs typeface="+mn-cs"/>
          <a:sym typeface="Helvetica Light"/>
        </a:defRPr>
      </a:lvl9pPr>
    </p:titleStyle>
    <p:bodyStyle>
      <a:lvl1pPr marL="617329"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1pPr>
      <a:lvl2pPr marL="1061806"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2pPr>
      <a:lvl3pPr marL="1506283"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3pPr>
      <a:lvl4pPr marL="1950761"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4pPr>
      <a:lvl5pPr marL="2395238"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5pPr>
      <a:lvl6pPr marL="2839715"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6pPr>
      <a:lvl7pPr marL="3284193"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7pPr>
      <a:lvl8pPr marL="3728670"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8pPr>
      <a:lvl9pPr marL="4173147" marR="0" indent="-617329" algn="l" defTabSz="584171" rtl="0" latinLnBrk="0">
        <a:lnSpc>
          <a:spcPct val="100000"/>
        </a:lnSpc>
        <a:spcBef>
          <a:spcPts val="42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88"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77"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64"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53"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41"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30"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18"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07" algn="ctr" defTabSz="58417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1989chenguo.github.io/Courses/CloudComputing2018Spring.html" TargetMode="External"/><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4.xml"/><Relationship Id="rId5" Type="http://schemas.openxmlformats.org/officeDocument/2006/relationships/image" Target="../media/image24.png"/><Relationship Id="rId4" Type="http://schemas.openxmlformats.org/officeDocument/2006/relationships/hyperlink" Target="https://en.wikipedia.org/wiki/Root_name_server" TargetMode="External"/></Relationships>
</file>

<file path=ppt/slides/_rels/slide31.xml.rels><?xml version="1.0" encoding="UTF-8" standalone="yes"?>
<Relationships xmlns="http://schemas.openxmlformats.org/package/2006/relationships"><Relationship Id="rId8" Type="http://schemas.openxmlformats.org/officeDocument/2006/relationships/image" Target="../media/image28.jpg"/><Relationship Id="rId3" Type="http://schemas.openxmlformats.org/officeDocument/2006/relationships/image" Target="../media/image8.png"/><Relationship Id="rId7" Type="http://schemas.openxmlformats.org/officeDocument/2006/relationships/image" Target="../media/image27.jpg"/><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hyperlink" Target="http://stackoverflow.com/"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hyperlink" Target="https://1989chenguo.github.io/Courses/CloudComputing2018Spring.html"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副标题 5">
            <a:extLst>
              <a:ext uri="{FF2B5EF4-FFF2-40B4-BE49-F238E27FC236}">
                <a16:creationId xmlns:a16="http://schemas.microsoft.com/office/drawing/2014/main" id="{12065FA8-D4B6-47AF-AF8C-8746166B2B44}"/>
              </a:ext>
            </a:extLst>
          </p:cNvPr>
          <p:cNvSpPr>
            <a:spLocks noGrp="1"/>
          </p:cNvSpPr>
          <p:nvPr>
            <p:ph type="subTitle" idx="1"/>
          </p:nvPr>
        </p:nvSpPr>
        <p:spPr>
          <a:xfrm>
            <a:off x="7048659" y="7375281"/>
            <a:ext cx="10286686" cy="2532382"/>
          </a:xfrm>
        </p:spPr>
        <p:txBody>
          <a:bodyPr>
            <a:normAutofit fontScale="92500" lnSpcReduction="20000"/>
          </a:bodyPr>
          <a:lstStyle/>
          <a:p>
            <a:r>
              <a:rPr lang="zh-CN" altLang="en-US" sz="4388" dirty="0"/>
              <a:t>陈果 副教授</a:t>
            </a:r>
            <a:endParaRPr lang="en-US" altLang="zh-CN" sz="4388" dirty="0"/>
          </a:p>
          <a:p>
            <a:endParaRPr lang="en-US" altLang="zh-CN" sz="4388" dirty="0"/>
          </a:p>
          <a:p>
            <a:r>
              <a:rPr lang="zh-CN" altLang="en-US" dirty="0"/>
              <a:t>湖南大学</a:t>
            </a:r>
            <a:r>
              <a:rPr lang="en-US" altLang="zh-CN" dirty="0"/>
              <a:t>-</a:t>
            </a:r>
            <a:r>
              <a:rPr lang="zh-CN" altLang="en-US" dirty="0"/>
              <a:t>信息科学与工程学院</a:t>
            </a:r>
            <a:r>
              <a:rPr lang="en-US" altLang="zh-CN" dirty="0"/>
              <a:t>-</a:t>
            </a:r>
            <a:r>
              <a:rPr lang="zh-CN" altLang="en-US" dirty="0"/>
              <a:t>计算机与科学系</a:t>
            </a:r>
            <a:endParaRPr lang="en-US" altLang="zh-CN" dirty="0"/>
          </a:p>
          <a:p>
            <a:r>
              <a:rPr lang="zh-CN" altLang="en-US" dirty="0"/>
              <a:t>邮箱：</a:t>
            </a:r>
            <a:r>
              <a:rPr lang="en-US" altLang="zh-CN" u="sng" dirty="0">
                <a:solidFill>
                  <a:srgbClr val="0070C0"/>
                </a:solidFill>
              </a:rPr>
              <a:t>guochen@hnu.edu.cn</a:t>
            </a:r>
          </a:p>
          <a:p>
            <a:r>
              <a:rPr lang="zh-CN" altLang="en-US" dirty="0"/>
              <a:t>个人主页：</a:t>
            </a:r>
            <a:r>
              <a:rPr lang="en-US" altLang="zh-CN" u="sng" dirty="0">
                <a:solidFill>
                  <a:srgbClr val="0070C0"/>
                </a:solidFill>
              </a:rPr>
              <a:t>1989chenguo.github.io</a:t>
            </a:r>
          </a:p>
        </p:txBody>
      </p:sp>
      <p:sp>
        <p:nvSpPr>
          <p:cNvPr id="5" name="标题 4">
            <a:extLst>
              <a:ext uri="{FF2B5EF4-FFF2-40B4-BE49-F238E27FC236}">
                <a16:creationId xmlns:a16="http://schemas.microsoft.com/office/drawing/2014/main" id="{2720FD54-3ED7-4D8F-9904-FE6C19B05E90}"/>
              </a:ext>
            </a:extLst>
          </p:cNvPr>
          <p:cNvSpPr>
            <a:spLocks noGrp="1"/>
          </p:cNvSpPr>
          <p:nvPr>
            <p:ph type="ctrTitle"/>
          </p:nvPr>
        </p:nvSpPr>
        <p:spPr/>
        <p:txBody>
          <a:bodyPr>
            <a:normAutofit/>
          </a:bodyPr>
          <a:lstStyle/>
          <a:p>
            <a:r>
              <a:rPr lang="zh-CN" altLang="en-US" sz="12936" dirty="0"/>
              <a:t>云计算技术</a:t>
            </a:r>
          </a:p>
        </p:txBody>
      </p:sp>
      <p:sp>
        <p:nvSpPr>
          <p:cNvPr id="4" name="矩形 3">
            <a:extLst>
              <a:ext uri="{FF2B5EF4-FFF2-40B4-BE49-F238E27FC236}">
                <a16:creationId xmlns:a16="http://schemas.microsoft.com/office/drawing/2014/main" id="{8F79B02C-58F8-480B-AF1B-E5154F49E6BA}"/>
              </a:ext>
            </a:extLst>
          </p:cNvPr>
          <p:cNvSpPr/>
          <p:nvPr/>
        </p:nvSpPr>
        <p:spPr>
          <a:xfrm>
            <a:off x="5164182" y="10499306"/>
            <a:ext cx="16046312" cy="120032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000000"/>
                </a:solidFill>
                <a:effectLst/>
                <a:uLnTx/>
                <a:uFillTx/>
                <a:latin typeface="Helvetica Light"/>
                <a:sym typeface="Helvetica Light"/>
                <a:hlinkClick r:id="rId3"/>
              </a:rPr>
              <a:t>https://1989chenguo.github.io/Courses/CloudComputing2018Spring.html</a:t>
            </a:r>
            <a:endParaRPr kumimoji="0" lang="en-US" altLang="zh-CN" sz="3600" b="0" i="0" u="none" strike="noStrike" kern="1200" cap="none" spc="0" normalizeH="0" baseline="0" noProof="0" dirty="0">
              <a:ln>
                <a:noFill/>
              </a:ln>
              <a:solidFill>
                <a:srgbClr val="000000"/>
              </a:solidFill>
              <a:effectLst/>
              <a:uLnTx/>
              <a:uFillTx/>
              <a:latin typeface="Helvetica Light"/>
              <a:sym typeface="Helvetica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3600" b="0" i="0" u="none" strike="noStrike" kern="1200" cap="none" spc="0" normalizeH="0" baseline="0" noProof="0" dirty="0">
              <a:ln>
                <a:noFill/>
              </a:ln>
              <a:solidFill>
                <a:srgbClr val="000000"/>
              </a:solidFill>
              <a:effectLst/>
              <a:uLnTx/>
              <a:uFillTx/>
              <a:latin typeface="Helvetica Light"/>
              <a:sym typeface="Helvetica Light"/>
            </a:endParaRPr>
          </a:p>
        </p:txBody>
      </p:sp>
    </p:spTree>
    <p:extLst>
      <p:ext uri="{BB962C8B-B14F-4D97-AF65-F5344CB8AC3E}">
        <p14:creationId xmlns:p14="http://schemas.microsoft.com/office/powerpoint/2010/main" val="85524047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3"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294"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5"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6"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7"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8"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9"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0" name="2. Network the sites and the origin"/>
          <p:cNvSpPr txBox="1"/>
          <p:nvPr/>
        </p:nvSpPr>
        <p:spPr>
          <a:xfrm>
            <a:off x="5155316" y="11353800"/>
            <a:ext cx="14073368"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2. Network the sites and the origin</a:t>
            </a:r>
          </a:p>
        </p:txBody>
      </p:sp>
      <p:grpSp>
        <p:nvGrpSpPr>
          <p:cNvPr id="310" name="成组"/>
          <p:cNvGrpSpPr/>
          <p:nvPr/>
        </p:nvGrpSpPr>
        <p:grpSpPr>
          <a:xfrm>
            <a:off x="641089" y="1106707"/>
            <a:ext cx="23107695" cy="9800861"/>
            <a:chOff x="0" y="0"/>
            <a:chExt cx="23107694" cy="9800860"/>
          </a:xfrm>
        </p:grpSpPr>
        <p:sp>
          <p:nvSpPr>
            <p:cNvPr id="301" name="线条"/>
            <p:cNvSpPr/>
            <p:nvPr/>
          </p:nvSpPr>
          <p:spPr>
            <a:xfrm>
              <a:off x="3132" y="1363310"/>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2" name="线条"/>
            <p:cNvSpPr/>
            <p:nvPr/>
          </p:nvSpPr>
          <p:spPr>
            <a:xfrm>
              <a:off x="0" y="0"/>
              <a:ext cx="9982228" cy="1073886"/>
            </a:xfrm>
            <a:custGeom>
              <a:avLst/>
              <a:gdLst/>
              <a:ahLst/>
              <a:cxnLst>
                <a:cxn ang="0">
                  <a:pos x="wd2" y="hd2"/>
                </a:cxn>
                <a:cxn ang="5400000">
                  <a:pos x="wd2" y="hd2"/>
                </a:cxn>
                <a:cxn ang="10800000">
                  <a:pos x="wd2" y="hd2"/>
                </a:cxn>
                <a:cxn ang="16200000">
                  <a:pos x="wd2" y="hd2"/>
                </a:cxn>
              </a:cxnLst>
              <a:rect l="0" t="0" r="r" b="b"/>
              <a:pathLst>
                <a:path w="21600" h="20367" extrusionOk="0">
                  <a:moveTo>
                    <a:pt x="21600" y="2924"/>
                  </a:moveTo>
                  <a:cubicBezTo>
                    <a:pt x="17365" y="-1233"/>
                    <a:pt x="13088" y="-956"/>
                    <a:pt x="8860" y="3748"/>
                  </a:cubicBezTo>
                  <a:cubicBezTo>
                    <a:pt x="5859" y="7087"/>
                    <a:pt x="2895" y="12647"/>
                    <a:pt x="0" y="20367"/>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3" name="线条"/>
            <p:cNvSpPr/>
            <p:nvPr/>
          </p:nvSpPr>
          <p:spPr>
            <a:xfrm>
              <a:off x="6529534" y="437302"/>
              <a:ext cx="3527641" cy="6255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580" y="4003"/>
                    <a:pt x="10432" y="8398"/>
                    <a:pt x="6267" y="13092"/>
                  </a:cubicBezTo>
                  <a:cubicBezTo>
                    <a:pt x="3827" y="15842"/>
                    <a:pt x="1733" y="186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4" name="线条"/>
            <p:cNvSpPr/>
            <p:nvPr/>
          </p:nvSpPr>
          <p:spPr>
            <a:xfrm>
              <a:off x="6682561" y="2308082"/>
              <a:ext cx="5635792" cy="451140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72" y="3675"/>
                    <a:pt x="13974" y="7400"/>
                    <a:pt x="10207" y="11174"/>
                  </a:cubicBezTo>
                  <a:cubicBezTo>
                    <a:pt x="6779" y="14609"/>
                    <a:pt x="3376" y="180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5" name="线条"/>
            <p:cNvSpPr/>
            <p:nvPr/>
          </p:nvSpPr>
          <p:spPr>
            <a:xfrm>
              <a:off x="6731481" y="3762437"/>
              <a:ext cx="12584885" cy="323610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6" name="线条"/>
            <p:cNvSpPr/>
            <p:nvPr/>
          </p:nvSpPr>
          <p:spPr>
            <a:xfrm>
              <a:off x="6650268" y="7151570"/>
              <a:ext cx="16306685" cy="2649291"/>
            </a:xfrm>
            <a:custGeom>
              <a:avLst/>
              <a:gdLst/>
              <a:ahLst/>
              <a:cxnLst>
                <a:cxn ang="0">
                  <a:pos x="wd2" y="hd2"/>
                </a:cxn>
                <a:cxn ang="5400000">
                  <a:pos x="wd2" y="hd2"/>
                </a:cxn>
                <a:cxn ang="10800000">
                  <a:pos x="wd2" y="hd2"/>
                </a:cxn>
                <a:cxn ang="16200000">
                  <a:pos x="wd2" y="hd2"/>
                </a:cxn>
              </a:cxnLst>
              <a:rect l="0" t="0" r="r" b="b"/>
              <a:pathLst>
                <a:path w="21600" h="21344" extrusionOk="0">
                  <a:moveTo>
                    <a:pt x="21600" y="21317"/>
                  </a:moveTo>
                  <a:cubicBezTo>
                    <a:pt x="17681" y="21600"/>
                    <a:pt x="13766" y="19682"/>
                    <a:pt x="9906" y="15586"/>
                  </a:cubicBezTo>
                  <a:cubicBezTo>
                    <a:pt x="6540" y="12016"/>
                    <a:pt x="3228" y="680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7" name="线条"/>
            <p:cNvSpPr/>
            <p:nvPr/>
          </p:nvSpPr>
          <p:spPr>
            <a:xfrm>
              <a:off x="19738294" y="3912331"/>
              <a:ext cx="3369401" cy="56565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636" y="2762"/>
                    <a:pt x="7021" y="5637"/>
                    <a:pt x="10142" y="8614"/>
                  </a:cubicBezTo>
                  <a:cubicBezTo>
                    <a:pt x="14497" y="12767"/>
                    <a:pt x="18327" y="17108"/>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8" name="线条"/>
            <p:cNvSpPr/>
            <p:nvPr/>
          </p:nvSpPr>
          <p:spPr>
            <a:xfrm>
              <a:off x="12838121" y="1969110"/>
              <a:ext cx="6518616" cy="1506450"/>
            </a:xfrm>
            <a:custGeom>
              <a:avLst/>
              <a:gdLst/>
              <a:ahLst/>
              <a:cxnLst>
                <a:cxn ang="0">
                  <a:pos x="wd2" y="hd2"/>
                </a:cxn>
                <a:cxn ang="5400000">
                  <a:pos x="wd2" y="hd2"/>
                </a:cxn>
                <a:cxn ang="10800000">
                  <a:pos x="wd2" y="hd2"/>
                </a:cxn>
                <a:cxn ang="16200000">
                  <a:pos x="wd2" y="hd2"/>
                </a:cxn>
              </a:cxnLst>
              <a:rect l="0" t="0" r="r" b="b"/>
              <a:pathLst>
                <a:path w="21600" h="20589" extrusionOk="0">
                  <a:moveTo>
                    <a:pt x="0" y="1261"/>
                  </a:moveTo>
                  <a:cubicBezTo>
                    <a:pt x="3962" y="-1011"/>
                    <a:pt x="7992" y="-206"/>
                    <a:pt x="11883" y="3633"/>
                  </a:cubicBezTo>
                  <a:cubicBezTo>
                    <a:pt x="15327" y="7032"/>
                    <a:pt x="18610" y="12761"/>
                    <a:pt x="21600" y="20589"/>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09" name="线条"/>
            <p:cNvSpPr/>
            <p:nvPr/>
          </p:nvSpPr>
          <p:spPr>
            <a:xfrm>
              <a:off x="10492598" y="340426"/>
              <a:ext cx="1833833" cy="15443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664" y="3126"/>
                    <a:pt x="10828" y="7397"/>
                    <a:pt x="15263" y="12620"/>
                  </a:cubicBezTo>
                  <a:cubicBezTo>
                    <a:pt x="17602" y="15377"/>
                    <a:pt x="19724" y="18382"/>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grpSp>
      <p:sp>
        <p:nvSpPr>
          <p:cNvPr id="311"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5"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316"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7"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8"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9"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0"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1"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2" name="3. Direct clients to appropriate servers"/>
          <p:cNvSpPr txBox="1"/>
          <p:nvPr/>
        </p:nvSpPr>
        <p:spPr>
          <a:xfrm>
            <a:off x="4785527" y="11353303"/>
            <a:ext cx="15374697"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pPr>
              <a:defRPr sz="7200" b="1">
                <a:solidFill>
                  <a:schemeClr val="accent5"/>
                </a:solidFill>
                <a:latin typeface="Gill Sans"/>
                <a:ea typeface="Gill Sans"/>
                <a:cs typeface="Gill Sans"/>
                <a:sym typeface="Gill Sans"/>
              </a:defRPr>
            </a:pPr>
            <a:r>
              <a:t>3. Direct clients to </a:t>
            </a:r>
            <a:r>
              <a:rPr i="1"/>
              <a:t>appropriate</a:t>
            </a:r>
            <a:r>
              <a:t> servers</a:t>
            </a:r>
          </a:p>
        </p:txBody>
      </p:sp>
      <p:grpSp>
        <p:nvGrpSpPr>
          <p:cNvPr id="351" name="成组"/>
          <p:cNvGrpSpPr/>
          <p:nvPr/>
        </p:nvGrpSpPr>
        <p:grpSpPr>
          <a:xfrm>
            <a:off x="764157" y="508000"/>
            <a:ext cx="23417437" cy="10105393"/>
            <a:chOff x="0" y="0"/>
            <a:chExt cx="23417435" cy="10105392"/>
          </a:xfrm>
        </p:grpSpPr>
        <p:grpSp>
          <p:nvGrpSpPr>
            <p:cNvPr id="325" name="成组"/>
            <p:cNvGrpSpPr/>
            <p:nvPr/>
          </p:nvGrpSpPr>
          <p:grpSpPr>
            <a:xfrm>
              <a:off x="0" y="1764013"/>
              <a:ext cx="1446437" cy="496587"/>
              <a:chOff x="0" y="0"/>
              <a:chExt cx="1446436" cy="496586"/>
            </a:xfrm>
          </p:grpSpPr>
          <p:sp>
            <p:nvSpPr>
              <p:cNvPr id="323" name="圆形"/>
              <p:cNvSpPr/>
              <p:nvPr/>
            </p:nvSpPr>
            <p:spPr>
              <a:xfrm>
                <a:off x="1192436" y="242586"/>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4" name="线条"/>
              <p:cNvSpPr/>
              <p:nvPr/>
            </p:nvSpPr>
            <p:spPr>
              <a:xfrm>
                <a:off x="0" y="-1"/>
                <a:ext cx="1288778" cy="346370"/>
              </a:xfrm>
              <a:custGeom>
                <a:avLst/>
                <a:gdLst/>
                <a:ahLst/>
                <a:cxnLst>
                  <a:cxn ang="0">
                    <a:pos x="wd2" y="hd2"/>
                  </a:cxn>
                  <a:cxn ang="5400000">
                    <a:pos x="wd2" y="hd2"/>
                  </a:cxn>
                  <a:cxn ang="10800000">
                    <a:pos x="wd2" y="hd2"/>
                  </a:cxn>
                  <a:cxn ang="16200000">
                    <a:pos x="wd2" y="hd2"/>
                  </a:cxn>
                </a:cxnLst>
                <a:rect l="0" t="0" r="r" b="b"/>
                <a:pathLst>
                  <a:path w="21600" h="21071" extrusionOk="0">
                    <a:moveTo>
                      <a:pt x="21600" y="21071"/>
                    </a:moveTo>
                    <a:cubicBezTo>
                      <a:pt x="19065" y="15291"/>
                      <a:pt x="16350" y="10623"/>
                      <a:pt x="13512" y="7164"/>
                    </a:cubicBezTo>
                    <a:cubicBezTo>
                      <a:pt x="9162" y="1865"/>
                      <a:pt x="4584" y="-529"/>
                      <a:pt x="0" y="98"/>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50" name="成组"/>
            <p:cNvGrpSpPr/>
            <p:nvPr/>
          </p:nvGrpSpPr>
          <p:grpSpPr>
            <a:xfrm>
              <a:off x="5840635" y="0"/>
              <a:ext cx="17576802" cy="10105393"/>
              <a:chOff x="6010543" y="48911"/>
              <a:chExt cx="17576800" cy="10105392"/>
            </a:xfrm>
          </p:grpSpPr>
          <p:grpSp>
            <p:nvGrpSpPr>
              <p:cNvPr id="328" name="成组"/>
              <p:cNvGrpSpPr/>
              <p:nvPr/>
            </p:nvGrpSpPr>
            <p:grpSpPr>
              <a:xfrm>
                <a:off x="6010543" y="7766704"/>
                <a:ext cx="254001" cy="664208"/>
                <a:chOff x="6010543" y="5486400"/>
                <a:chExt cx="254000" cy="664207"/>
              </a:xfrm>
            </p:grpSpPr>
            <p:sp>
              <p:nvSpPr>
                <p:cNvPr id="326" name="圆形"/>
                <p:cNvSpPr/>
                <p:nvPr/>
              </p:nvSpPr>
              <p:spPr>
                <a:xfrm>
                  <a:off x="6010543" y="58966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7" name="线条"/>
                <p:cNvSpPr/>
                <p:nvPr/>
              </p:nvSpPr>
              <p:spPr>
                <a:xfrm>
                  <a:off x="6060294" y="5486400"/>
                  <a:ext cx="188107" cy="547964"/>
                </a:xfrm>
                <a:custGeom>
                  <a:avLst/>
                  <a:gdLst/>
                  <a:ahLst/>
                  <a:cxnLst>
                    <a:cxn ang="0">
                      <a:pos x="wd2" y="hd2"/>
                    </a:cxn>
                    <a:cxn ang="5400000">
                      <a:pos x="wd2" y="hd2"/>
                    </a:cxn>
                    <a:cxn ang="10800000">
                      <a:pos x="wd2" y="hd2"/>
                    </a:cxn>
                    <a:cxn ang="16200000">
                      <a:pos x="wd2" y="hd2"/>
                    </a:cxn>
                  </a:cxnLst>
                  <a:rect l="0" t="0" r="r" b="b"/>
                  <a:pathLst>
                    <a:path w="20449" h="21600" extrusionOk="0">
                      <a:moveTo>
                        <a:pt x="8684" y="21600"/>
                      </a:moveTo>
                      <a:cubicBezTo>
                        <a:pt x="1847" y="18501"/>
                        <a:pt x="-1151" y="14515"/>
                        <a:pt x="400" y="10586"/>
                      </a:cubicBezTo>
                      <a:cubicBezTo>
                        <a:pt x="2165" y="6117"/>
                        <a:pt x="9579" y="2202"/>
                        <a:pt x="20449"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31" name="成组"/>
              <p:cNvGrpSpPr/>
              <p:nvPr/>
            </p:nvGrpSpPr>
            <p:grpSpPr>
              <a:xfrm>
                <a:off x="12488113" y="3118504"/>
                <a:ext cx="786832" cy="4855208"/>
                <a:chOff x="12259513" y="1524000"/>
                <a:chExt cx="786830" cy="4855207"/>
              </a:xfrm>
            </p:grpSpPr>
            <p:sp>
              <p:nvSpPr>
                <p:cNvPr id="329" name="圆形"/>
                <p:cNvSpPr/>
                <p:nvPr/>
              </p:nvSpPr>
              <p:spPr>
                <a:xfrm>
                  <a:off x="12792343" y="61252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0" name="线条"/>
                <p:cNvSpPr/>
                <p:nvPr/>
              </p:nvSpPr>
              <p:spPr>
                <a:xfrm>
                  <a:off x="12259513" y="1524000"/>
                  <a:ext cx="611665" cy="4713564"/>
                </a:xfrm>
                <a:custGeom>
                  <a:avLst/>
                  <a:gdLst/>
                  <a:ahLst/>
                  <a:cxnLst>
                    <a:cxn ang="0">
                      <a:pos x="wd2" y="hd2"/>
                    </a:cxn>
                    <a:cxn ang="5400000">
                      <a:pos x="wd2" y="hd2"/>
                    </a:cxn>
                    <a:cxn ang="10800000">
                      <a:pos x="wd2" y="hd2"/>
                    </a:cxn>
                    <a:cxn ang="16200000">
                      <a:pos x="wd2" y="hd2"/>
                    </a:cxn>
                  </a:cxnLst>
                  <a:rect l="0" t="0" r="r" b="b"/>
                  <a:pathLst>
                    <a:path w="20742" h="21600" extrusionOk="0">
                      <a:moveTo>
                        <a:pt x="20742" y="21600"/>
                      </a:moveTo>
                      <a:cubicBezTo>
                        <a:pt x="14944" y="18963"/>
                        <a:pt x="10342" y="16281"/>
                        <a:pt x="6961" y="13569"/>
                      </a:cubicBezTo>
                      <a:cubicBezTo>
                        <a:pt x="1375" y="9087"/>
                        <a:pt x="-858" y="4542"/>
                        <a:pt x="295"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34" name="成组"/>
              <p:cNvGrpSpPr/>
              <p:nvPr/>
            </p:nvGrpSpPr>
            <p:grpSpPr>
              <a:xfrm>
                <a:off x="9947544" y="1238904"/>
                <a:ext cx="288656" cy="842008"/>
                <a:chOff x="9820544" y="596893"/>
                <a:chExt cx="288655" cy="842007"/>
              </a:xfrm>
            </p:grpSpPr>
            <p:sp>
              <p:nvSpPr>
                <p:cNvPr id="332" name="圆形"/>
                <p:cNvSpPr/>
                <p:nvPr/>
              </p:nvSpPr>
              <p:spPr>
                <a:xfrm>
                  <a:off x="9820544" y="1184900"/>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3" name="线条"/>
                <p:cNvSpPr/>
                <p:nvPr/>
              </p:nvSpPr>
              <p:spPr>
                <a:xfrm>
                  <a:off x="9924408" y="596893"/>
                  <a:ext cx="184792" cy="725764"/>
                </a:xfrm>
                <a:custGeom>
                  <a:avLst/>
                  <a:gdLst/>
                  <a:ahLst/>
                  <a:cxnLst>
                    <a:cxn ang="0">
                      <a:pos x="wd2" y="hd2"/>
                    </a:cxn>
                    <a:cxn ang="5400000">
                      <a:pos x="wd2" y="hd2"/>
                    </a:cxn>
                    <a:cxn ang="10800000">
                      <a:pos x="wd2" y="hd2"/>
                    </a:cxn>
                    <a:cxn ang="16200000">
                      <a:pos x="wd2" y="hd2"/>
                    </a:cxn>
                  </a:cxnLst>
                  <a:rect l="0" t="0" r="r" b="b"/>
                  <a:pathLst>
                    <a:path w="21279" h="21600" extrusionOk="0">
                      <a:moveTo>
                        <a:pt x="42" y="21600"/>
                      </a:moveTo>
                      <a:cubicBezTo>
                        <a:pt x="-321" y="17516"/>
                        <a:pt x="1650" y="13440"/>
                        <a:pt x="5892" y="9505"/>
                      </a:cubicBezTo>
                      <a:cubicBezTo>
                        <a:pt x="9472" y="6184"/>
                        <a:pt x="14641" y="2991"/>
                        <a:pt x="21279"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37" name="成组"/>
              <p:cNvGrpSpPr/>
              <p:nvPr/>
            </p:nvGrpSpPr>
            <p:grpSpPr>
              <a:xfrm>
                <a:off x="10363200" y="48911"/>
                <a:ext cx="828945" cy="529594"/>
                <a:chOff x="10312400" y="48911"/>
                <a:chExt cx="828944" cy="529592"/>
              </a:xfrm>
            </p:grpSpPr>
            <p:sp>
              <p:nvSpPr>
                <p:cNvPr id="335" name="圆形"/>
                <p:cNvSpPr/>
                <p:nvPr/>
              </p:nvSpPr>
              <p:spPr>
                <a:xfrm>
                  <a:off x="10887344" y="48911"/>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6" name="线条"/>
                <p:cNvSpPr/>
                <p:nvPr/>
              </p:nvSpPr>
              <p:spPr>
                <a:xfrm>
                  <a:off x="10312400" y="161267"/>
                  <a:ext cx="653778" cy="4172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467" y="207"/>
                        <a:pt x="13431" y="2014"/>
                        <a:pt x="9851" y="5260"/>
                      </a:cubicBezTo>
                      <a:cubicBezTo>
                        <a:pt x="5625" y="9092"/>
                        <a:pt x="2202" y="14770"/>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40" name="成组"/>
              <p:cNvGrpSpPr/>
              <p:nvPr/>
            </p:nvGrpSpPr>
            <p:grpSpPr>
              <a:xfrm>
                <a:off x="12903200" y="2915304"/>
                <a:ext cx="1692545" cy="638808"/>
                <a:chOff x="12801600" y="1182356"/>
                <a:chExt cx="1692544" cy="638807"/>
              </a:xfrm>
            </p:grpSpPr>
            <p:sp>
              <p:nvSpPr>
                <p:cNvPr id="338" name="圆形"/>
                <p:cNvSpPr/>
                <p:nvPr/>
              </p:nvSpPr>
              <p:spPr>
                <a:xfrm>
                  <a:off x="14240144" y="1567164"/>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9" name="线条"/>
                <p:cNvSpPr/>
                <p:nvPr/>
              </p:nvSpPr>
              <p:spPr>
                <a:xfrm>
                  <a:off x="12801600" y="1182356"/>
                  <a:ext cx="1593578" cy="49716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201" y="16792"/>
                        <a:pt x="16665" y="12728"/>
                        <a:pt x="14026" y="9461"/>
                      </a:cubicBezTo>
                      <a:cubicBezTo>
                        <a:pt x="9540" y="3909"/>
                        <a:pt x="4804" y="714"/>
                        <a:pt x="0"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43" name="成组"/>
              <p:cNvGrpSpPr/>
              <p:nvPr/>
            </p:nvGrpSpPr>
            <p:grpSpPr>
              <a:xfrm>
                <a:off x="16729344" y="2741311"/>
                <a:ext cx="2650857" cy="1393194"/>
                <a:chOff x="16373744" y="1438967"/>
                <a:chExt cx="2650855" cy="1393192"/>
              </a:xfrm>
            </p:grpSpPr>
            <p:sp>
              <p:nvSpPr>
                <p:cNvPr id="341" name="圆形"/>
                <p:cNvSpPr/>
                <p:nvPr/>
              </p:nvSpPr>
              <p:spPr>
                <a:xfrm>
                  <a:off x="16373744" y="143896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2" name="线条"/>
                <p:cNvSpPr/>
                <p:nvPr/>
              </p:nvSpPr>
              <p:spPr>
                <a:xfrm>
                  <a:off x="16452577" y="1500493"/>
                  <a:ext cx="2572023" cy="1331668"/>
                </a:xfrm>
                <a:custGeom>
                  <a:avLst/>
                  <a:gdLst/>
                  <a:ahLst/>
                  <a:cxnLst>
                    <a:cxn ang="0">
                      <a:pos x="wd2" y="hd2"/>
                    </a:cxn>
                    <a:cxn ang="5400000">
                      <a:pos x="wd2" y="hd2"/>
                    </a:cxn>
                    <a:cxn ang="10800000">
                      <a:pos x="wd2" y="hd2"/>
                    </a:cxn>
                    <a:cxn ang="16200000">
                      <a:pos x="wd2" y="hd2"/>
                    </a:cxn>
                  </a:cxnLst>
                  <a:rect l="0" t="0" r="r" b="b"/>
                  <a:pathLst>
                    <a:path w="21600" h="21587" extrusionOk="0">
                      <a:moveTo>
                        <a:pt x="0" y="824"/>
                      </a:moveTo>
                      <a:cubicBezTo>
                        <a:pt x="1331" y="263"/>
                        <a:pt x="2690" y="-13"/>
                        <a:pt x="4053" y="1"/>
                      </a:cubicBezTo>
                      <a:cubicBezTo>
                        <a:pt x="11567" y="77"/>
                        <a:pt x="18391" y="8472"/>
                        <a:pt x="21600" y="21587"/>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46" name="成组"/>
              <p:cNvGrpSpPr/>
              <p:nvPr/>
            </p:nvGrpSpPr>
            <p:grpSpPr>
              <a:xfrm>
                <a:off x="23215599" y="9319911"/>
                <a:ext cx="371746" cy="834394"/>
                <a:chOff x="-117744" y="2594607"/>
                <a:chExt cx="371744" cy="834392"/>
              </a:xfrm>
            </p:grpSpPr>
            <p:sp>
              <p:nvSpPr>
                <p:cNvPr id="344" name="圆形"/>
                <p:cNvSpPr/>
                <p:nvPr/>
              </p:nvSpPr>
              <p:spPr>
                <a:xfrm>
                  <a:off x="0" y="2594607"/>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5" name="线条"/>
                <p:cNvSpPr/>
                <p:nvPr/>
              </p:nvSpPr>
              <p:spPr>
                <a:xfrm>
                  <a:off x="-117745" y="2783163"/>
                  <a:ext cx="247378" cy="64583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6238" y="2293"/>
                        <a:pt x="11757" y="4868"/>
                        <a:pt x="8293" y="7646"/>
                      </a:cubicBezTo>
                      <a:cubicBezTo>
                        <a:pt x="2859" y="12004"/>
                        <a:pt x="26" y="16770"/>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349" name="成组"/>
              <p:cNvGrpSpPr/>
              <p:nvPr/>
            </p:nvGrpSpPr>
            <p:grpSpPr>
              <a:xfrm>
                <a:off x="19740394" y="2309511"/>
                <a:ext cx="951351" cy="1621794"/>
                <a:chOff x="-697350" y="455811"/>
                <a:chExt cx="951350" cy="1621792"/>
              </a:xfrm>
            </p:grpSpPr>
            <p:sp>
              <p:nvSpPr>
                <p:cNvPr id="347" name="圆形"/>
                <p:cNvSpPr/>
                <p:nvPr/>
              </p:nvSpPr>
              <p:spPr>
                <a:xfrm>
                  <a:off x="0" y="455811"/>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8" name="线条"/>
                <p:cNvSpPr/>
                <p:nvPr/>
              </p:nvSpPr>
              <p:spPr>
                <a:xfrm>
                  <a:off x="-697351" y="618967"/>
                  <a:ext cx="856978" cy="14586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76" y="4254"/>
                        <a:pt x="9069" y="9092"/>
                        <a:pt x="4842" y="14383"/>
                      </a:cubicBezTo>
                      <a:cubicBezTo>
                        <a:pt x="2970" y="16726"/>
                        <a:pt x="1328" y="19132"/>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sp>
        <p:nvSpPr>
          <p:cNvPr id="352" name="线条"/>
          <p:cNvSpPr/>
          <p:nvPr/>
        </p:nvSpPr>
        <p:spPr>
          <a:xfrm>
            <a:off x="644222" y="2470017"/>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3" name="线条"/>
          <p:cNvSpPr/>
          <p:nvPr/>
        </p:nvSpPr>
        <p:spPr>
          <a:xfrm>
            <a:off x="641089" y="1106707"/>
            <a:ext cx="9982229" cy="1073886"/>
          </a:xfrm>
          <a:custGeom>
            <a:avLst/>
            <a:gdLst/>
            <a:ahLst/>
            <a:cxnLst>
              <a:cxn ang="0">
                <a:pos x="wd2" y="hd2"/>
              </a:cxn>
              <a:cxn ang="5400000">
                <a:pos x="wd2" y="hd2"/>
              </a:cxn>
              <a:cxn ang="10800000">
                <a:pos x="wd2" y="hd2"/>
              </a:cxn>
              <a:cxn ang="16200000">
                <a:pos x="wd2" y="hd2"/>
              </a:cxn>
            </a:cxnLst>
            <a:rect l="0" t="0" r="r" b="b"/>
            <a:pathLst>
              <a:path w="21600" h="20367" extrusionOk="0">
                <a:moveTo>
                  <a:pt x="21600" y="2924"/>
                </a:moveTo>
                <a:cubicBezTo>
                  <a:pt x="17365" y="-1233"/>
                  <a:pt x="13088" y="-956"/>
                  <a:pt x="8860" y="3748"/>
                </a:cubicBezTo>
                <a:cubicBezTo>
                  <a:pt x="5859" y="7087"/>
                  <a:pt x="2895" y="12647"/>
                  <a:pt x="0" y="20367"/>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4" name="线条"/>
          <p:cNvSpPr/>
          <p:nvPr/>
        </p:nvSpPr>
        <p:spPr>
          <a:xfrm>
            <a:off x="7170624" y="1544010"/>
            <a:ext cx="3527641" cy="62551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580" y="4003"/>
                  <a:pt x="10432" y="8398"/>
                  <a:pt x="6267" y="13092"/>
                </a:cubicBezTo>
                <a:cubicBezTo>
                  <a:pt x="3827" y="15842"/>
                  <a:pt x="1733" y="18685"/>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5" name="线条"/>
          <p:cNvSpPr/>
          <p:nvPr/>
        </p:nvSpPr>
        <p:spPr>
          <a:xfrm>
            <a:off x="7323650" y="3414790"/>
            <a:ext cx="5635793" cy="45114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72" y="3675"/>
                  <a:pt x="13974" y="7400"/>
                  <a:pt x="10207" y="11174"/>
                </a:cubicBezTo>
                <a:cubicBezTo>
                  <a:pt x="6779" y="14609"/>
                  <a:pt x="3376" y="18085"/>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6" name="线条"/>
          <p:cNvSpPr/>
          <p:nvPr/>
        </p:nvSpPr>
        <p:spPr>
          <a:xfrm>
            <a:off x="7372570" y="4869144"/>
            <a:ext cx="12584886" cy="32361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7" name="线条"/>
          <p:cNvSpPr/>
          <p:nvPr/>
        </p:nvSpPr>
        <p:spPr>
          <a:xfrm>
            <a:off x="7291358" y="8258278"/>
            <a:ext cx="16306684" cy="2649291"/>
          </a:xfrm>
          <a:custGeom>
            <a:avLst/>
            <a:gdLst/>
            <a:ahLst/>
            <a:cxnLst>
              <a:cxn ang="0">
                <a:pos x="wd2" y="hd2"/>
              </a:cxn>
              <a:cxn ang="5400000">
                <a:pos x="wd2" y="hd2"/>
              </a:cxn>
              <a:cxn ang="10800000">
                <a:pos x="wd2" y="hd2"/>
              </a:cxn>
              <a:cxn ang="16200000">
                <a:pos x="wd2" y="hd2"/>
              </a:cxn>
            </a:cxnLst>
            <a:rect l="0" t="0" r="r" b="b"/>
            <a:pathLst>
              <a:path w="21600" h="21344" extrusionOk="0">
                <a:moveTo>
                  <a:pt x="21600" y="21317"/>
                </a:moveTo>
                <a:cubicBezTo>
                  <a:pt x="17681" y="21600"/>
                  <a:pt x="13766" y="19682"/>
                  <a:pt x="9906" y="15586"/>
                </a:cubicBezTo>
                <a:cubicBezTo>
                  <a:pt x="6540" y="12016"/>
                  <a:pt x="3228" y="6804"/>
                  <a:pt x="0" y="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8" name="线条"/>
          <p:cNvSpPr/>
          <p:nvPr/>
        </p:nvSpPr>
        <p:spPr>
          <a:xfrm>
            <a:off x="20379383" y="5019038"/>
            <a:ext cx="3369401" cy="56565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636" y="2762"/>
                  <a:pt x="7021" y="5637"/>
                  <a:pt x="10142" y="8614"/>
                </a:cubicBezTo>
                <a:cubicBezTo>
                  <a:pt x="14497" y="12767"/>
                  <a:pt x="18327" y="17108"/>
                  <a:pt x="2160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59" name="线条"/>
          <p:cNvSpPr/>
          <p:nvPr/>
        </p:nvSpPr>
        <p:spPr>
          <a:xfrm>
            <a:off x="13479211" y="3075817"/>
            <a:ext cx="6518615" cy="1506450"/>
          </a:xfrm>
          <a:custGeom>
            <a:avLst/>
            <a:gdLst/>
            <a:ahLst/>
            <a:cxnLst>
              <a:cxn ang="0">
                <a:pos x="wd2" y="hd2"/>
              </a:cxn>
              <a:cxn ang="5400000">
                <a:pos x="wd2" y="hd2"/>
              </a:cxn>
              <a:cxn ang="10800000">
                <a:pos x="wd2" y="hd2"/>
              </a:cxn>
              <a:cxn ang="16200000">
                <a:pos x="wd2" y="hd2"/>
              </a:cxn>
            </a:cxnLst>
            <a:rect l="0" t="0" r="r" b="b"/>
            <a:pathLst>
              <a:path w="21600" h="20589" extrusionOk="0">
                <a:moveTo>
                  <a:pt x="0" y="1261"/>
                </a:moveTo>
                <a:cubicBezTo>
                  <a:pt x="3962" y="-1011"/>
                  <a:pt x="7992" y="-206"/>
                  <a:pt x="11883" y="3633"/>
                </a:cubicBezTo>
                <a:cubicBezTo>
                  <a:pt x="15327" y="7032"/>
                  <a:pt x="18610" y="12761"/>
                  <a:pt x="21600" y="20589"/>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60" name="线条"/>
          <p:cNvSpPr/>
          <p:nvPr/>
        </p:nvSpPr>
        <p:spPr>
          <a:xfrm>
            <a:off x="11133687" y="1447133"/>
            <a:ext cx="1833834" cy="15443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664" y="3126"/>
                  <a:pt x="10828" y="7397"/>
                  <a:pt x="15263" y="12620"/>
                </a:cubicBezTo>
                <a:cubicBezTo>
                  <a:pt x="17602" y="15377"/>
                  <a:pt x="19724" y="18382"/>
                  <a:pt x="2160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361"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5"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366"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7"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8"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9"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0"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1"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2"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
        <p:nvSpPr>
          <p:cNvPr id="373" name="1. Spread the content servers globally"/>
          <p:cNvSpPr txBox="1"/>
          <p:nvPr/>
        </p:nvSpPr>
        <p:spPr>
          <a:xfrm>
            <a:off x="4608758" y="11353800"/>
            <a:ext cx="15166484"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1. Spread the content servers globally</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7" name="图像" descr="图像"/>
          <p:cNvPicPr>
            <a:picLocks noChangeAspect="1"/>
          </p:cNvPicPr>
          <p:nvPr/>
        </p:nvPicPr>
        <p:blipFill>
          <a:blip r:embed="rId3">
            <a:extLst/>
          </a:blip>
          <a:stretch>
            <a:fillRect/>
          </a:stretch>
        </p:blipFill>
        <p:spPr>
          <a:xfrm>
            <a:off x="783" y="-560479"/>
            <a:ext cx="24382434" cy="18286827"/>
          </a:xfrm>
          <a:prstGeom prst="rect">
            <a:avLst/>
          </a:prstGeom>
          <a:ln w="12700">
            <a:miter lim="400000"/>
          </a:ln>
        </p:spPr>
      </p:pic>
      <p:sp>
        <p:nvSpPr>
          <p:cNvPr id="378" name="Image adapted from: “TelehouseDocklands”, John Arundel. CC BY-SA 3.0 via Wikipedia"/>
          <p:cNvSpPr txBox="1"/>
          <p:nvPr/>
        </p:nvSpPr>
        <p:spPr>
          <a:xfrm>
            <a:off x="9510261" y="92782"/>
            <a:ext cx="15948869" cy="5619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b="1">
                <a:solidFill>
                  <a:srgbClr val="53585F"/>
                </a:solidFill>
                <a:latin typeface="Gill Sans"/>
                <a:ea typeface="Gill Sans"/>
                <a:cs typeface="Gill Sans"/>
                <a:sym typeface="Gill Sans"/>
              </a:defRPr>
            </a:lvl1pPr>
          </a:lstStyle>
          <a:p>
            <a:r>
              <a:t>Image adapted from: “TelehouseDocklands”, John Arundel. CC BY-SA 3.0 via Wikipedia</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2" name="图像" descr="图像"/>
          <p:cNvPicPr>
            <a:picLocks noChangeAspect="1"/>
          </p:cNvPicPr>
          <p:nvPr/>
        </p:nvPicPr>
        <p:blipFill>
          <a:blip r:embed="rId3">
            <a:extLst/>
          </a:blip>
          <a:srcRect l="7809" t="26892" r="10210" b="6275"/>
          <a:stretch>
            <a:fillRect/>
          </a:stretch>
        </p:blipFill>
        <p:spPr>
          <a:xfrm>
            <a:off x="-247849" y="-1146245"/>
            <a:ext cx="24879538" cy="15149228"/>
          </a:xfrm>
          <a:prstGeom prst="rect">
            <a:avLst/>
          </a:prstGeom>
          <a:ln w="12700">
            <a:miter lim="400000"/>
          </a:ln>
        </p:spPr>
      </p:pic>
      <p:sp>
        <p:nvSpPr>
          <p:cNvPr id="383" name="Adapted from image by Stefan Funke from Frankfurt, Germany (Switch Rack, Uploaded by MainFrame)…"/>
          <p:cNvSpPr txBox="1"/>
          <p:nvPr/>
        </p:nvSpPr>
        <p:spPr>
          <a:xfrm>
            <a:off x="70043" y="37528"/>
            <a:ext cx="21745576" cy="1194944"/>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p>
            <a:pPr algn="l" defTabSz="457200">
              <a:lnSpc>
                <a:spcPct val="117999"/>
              </a:lnSpc>
              <a:defRPr sz="3200" b="1">
                <a:solidFill>
                  <a:srgbClr val="FFFFFF"/>
                </a:solidFill>
                <a:latin typeface="Gill Sans"/>
                <a:ea typeface="Gill Sans"/>
                <a:cs typeface="Gill Sans"/>
                <a:sym typeface="Gill Sans"/>
              </a:defRPr>
            </a:pPr>
            <a:r>
              <a:t>Adapted from image by Stefan Funke from Frankfurt, Germany (Switch Rack, Uploaded by MainFrame) </a:t>
            </a:r>
          </a:p>
          <a:p>
            <a:pPr algn="l" defTabSz="457200">
              <a:lnSpc>
                <a:spcPct val="117999"/>
              </a:lnSpc>
              <a:defRPr sz="3200" b="1">
                <a:solidFill>
                  <a:srgbClr val="FFFFFF"/>
                </a:solidFill>
                <a:latin typeface="Gill Sans"/>
                <a:ea typeface="Gill Sans"/>
                <a:cs typeface="Gill Sans"/>
                <a:sym typeface="Gill Sans"/>
              </a:defRPr>
            </a:pPr>
            <a:r>
              <a:t>[CC BY-SA 2.0 (http://creativecommons.org/licenses/by-sa/2.0)], via Wikimedia Commons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6" name="成组"/>
          <p:cNvGrpSpPr/>
          <p:nvPr/>
        </p:nvGrpSpPr>
        <p:grpSpPr>
          <a:xfrm>
            <a:off x="1115496" y="571980"/>
            <a:ext cx="22087773" cy="12728199"/>
            <a:chOff x="-177800" y="-114300"/>
            <a:chExt cx="22087771" cy="12728197"/>
          </a:xfrm>
        </p:grpSpPr>
        <p:grpSp>
          <p:nvGrpSpPr>
            <p:cNvPr id="389" name="图像"/>
            <p:cNvGrpSpPr/>
            <p:nvPr/>
          </p:nvGrpSpPr>
          <p:grpSpPr>
            <a:xfrm>
              <a:off x="13421266" y="-114300"/>
              <a:ext cx="8488706" cy="12728198"/>
              <a:chOff x="0" y="0"/>
              <a:chExt cx="8488705" cy="12728197"/>
            </a:xfrm>
          </p:grpSpPr>
          <p:pic>
            <p:nvPicPr>
              <p:cNvPr id="388" name="图像" descr="图像"/>
              <p:cNvPicPr>
                <a:picLocks noChangeAspect="1"/>
              </p:cNvPicPr>
              <p:nvPr/>
            </p:nvPicPr>
            <p:blipFill>
              <a:blip r:embed="rId3">
                <a:extLst/>
              </a:blip>
              <a:stretch>
                <a:fillRect/>
              </a:stretch>
            </p:blipFill>
            <p:spPr>
              <a:xfrm>
                <a:off x="177800" y="114300"/>
                <a:ext cx="8133106" cy="12270998"/>
              </a:xfrm>
              <a:prstGeom prst="rect">
                <a:avLst/>
              </a:prstGeom>
              <a:ln>
                <a:noFill/>
              </a:ln>
              <a:effectLst/>
            </p:spPr>
          </p:pic>
          <p:pic>
            <p:nvPicPr>
              <p:cNvPr id="387" name="图像" descr="图像"/>
              <p:cNvPicPr>
                <a:picLocks/>
              </p:cNvPicPr>
              <p:nvPr/>
            </p:nvPicPr>
            <p:blipFill>
              <a:blip r:embed="rId4">
                <a:alphaModFix amt="33580"/>
                <a:extLst/>
              </a:blip>
              <a:stretch>
                <a:fillRect/>
              </a:stretch>
            </p:blipFill>
            <p:spPr>
              <a:xfrm>
                <a:off x="0" y="0"/>
                <a:ext cx="8488706" cy="12728198"/>
              </a:xfrm>
              <a:prstGeom prst="rect">
                <a:avLst/>
              </a:prstGeom>
              <a:effectLst/>
            </p:spPr>
          </p:pic>
        </p:grpSp>
        <p:grpSp>
          <p:nvGrpSpPr>
            <p:cNvPr id="392" name="图像"/>
            <p:cNvGrpSpPr/>
            <p:nvPr/>
          </p:nvGrpSpPr>
          <p:grpSpPr>
            <a:xfrm>
              <a:off x="-177800" y="8250573"/>
              <a:ext cx="12491102" cy="4334304"/>
              <a:chOff x="0" y="0"/>
              <a:chExt cx="12491101" cy="4334302"/>
            </a:xfrm>
          </p:grpSpPr>
          <p:pic>
            <p:nvPicPr>
              <p:cNvPr id="391" name="图像" descr="图像"/>
              <p:cNvPicPr>
                <a:picLocks noChangeAspect="1"/>
              </p:cNvPicPr>
              <p:nvPr/>
            </p:nvPicPr>
            <p:blipFill>
              <a:blip r:embed="rId5">
                <a:extLst/>
              </a:blip>
              <a:stretch>
                <a:fillRect/>
              </a:stretch>
            </p:blipFill>
            <p:spPr>
              <a:xfrm>
                <a:off x="177800" y="114300"/>
                <a:ext cx="12135502" cy="3877103"/>
              </a:xfrm>
              <a:prstGeom prst="rect">
                <a:avLst/>
              </a:prstGeom>
              <a:ln>
                <a:noFill/>
              </a:ln>
              <a:effectLst/>
            </p:spPr>
          </p:pic>
          <p:pic>
            <p:nvPicPr>
              <p:cNvPr id="390" name="图像" descr="图像"/>
              <p:cNvPicPr>
                <a:picLocks/>
              </p:cNvPicPr>
              <p:nvPr/>
            </p:nvPicPr>
            <p:blipFill>
              <a:blip r:embed="rId6">
                <a:alphaModFix amt="33580"/>
                <a:extLst/>
              </a:blip>
              <a:stretch>
                <a:fillRect/>
              </a:stretch>
            </p:blipFill>
            <p:spPr>
              <a:xfrm>
                <a:off x="0" y="0"/>
                <a:ext cx="12491102" cy="4334303"/>
              </a:xfrm>
              <a:prstGeom prst="rect">
                <a:avLst/>
              </a:prstGeom>
              <a:effectLst/>
            </p:spPr>
          </p:pic>
        </p:grpSp>
        <p:grpSp>
          <p:nvGrpSpPr>
            <p:cNvPr id="395" name="图像"/>
            <p:cNvGrpSpPr/>
            <p:nvPr/>
          </p:nvGrpSpPr>
          <p:grpSpPr>
            <a:xfrm>
              <a:off x="-177800" y="-37073"/>
              <a:ext cx="12491102" cy="8126049"/>
              <a:chOff x="0" y="0"/>
              <a:chExt cx="12491101" cy="8126048"/>
            </a:xfrm>
          </p:grpSpPr>
          <p:pic>
            <p:nvPicPr>
              <p:cNvPr id="394" name="图像" descr="图像"/>
              <p:cNvPicPr>
                <a:picLocks noChangeAspect="1"/>
              </p:cNvPicPr>
              <p:nvPr/>
            </p:nvPicPr>
            <p:blipFill>
              <a:blip r:embed="rId7">
                <a:extLst/>
              </a:blip>
              <a:stretch>
                <a:fillRect/>
              </a:stretch>
            </p:blipFill>
            <p:spPr>
              <a:xfrm>
                <a:off x="177800" y="114300"/>
                <a:ext cx="12135502" cy="7668849"/>
              </a:xfrm>
              <a:prstGeom prst="rect">
                <a:avLst/>
              </a:prstGeom>
              <a:ln>
                <a:noFill/>
              </a:ln>
              <a:effectLst/>
            </p:spPr>
          </p:pic>
          <p:pic>
            <p:nvPicPr>
              <p:cNvPr id="393" name="图像" descr="图像"/>
              <p:cNvPicPr>
                <a:picLocks/>
              </p:cNvPicPr>
              <p:nvPr/>
            </p:nvPicPr>
            <p:blipFill>
              <a:blip r:embed="rId8">
                <a:alphaModFix amt="33580"/>
                <a:extLst/>
              </a:blip>
              <a:stretch>
                <a:fillRect/>
              </a:stretch>
            </p:blipFill>
            <p:spPr>
              <a:xfrm>
                <a:off x="0" y="0"/>
                <a:ext cx="12491102" cy="8126049"/>
              </a:xfrm>
              <a:prstGeom prst="rect">
                <a:avLst/>
              </a:prstGeom>
              <a:effectLst/>
            </p:spPr>
          </p:pic>
        </p:grpSp>
      </p:grpSp>
      <p:grpSp>
        <p:nvGrpSpPr>
          <p:cNvPr id="406" name="成组"/>
          <p:cNvGrpSpPr/>
          <p:nvPr/>
        </p:nvGrpSpPr>
        <p:grpSpPr>
          <a:xfrm>
            <a:off x="1115497" y="571500"/>
            <a:ext cx="22087772" cy="12728198"/>
            <a:chOff x="-177800" y="-114300"/>
            <a:chExt cx="22087771" cy="12728197"/>
          </a:xfrm>
        </p:grpSpPr>
        <p:grpSp>
          <p:nvGrpSpPr>
            <p:cNvPr id="399" name="图像"/>
            <p:cNvGrpSpPr/>
            <p:nvPr/>
          </p:nvGrpSpPr>
          <p:grpSpPr>
            <a:xfrm>
              <a:off x="13421266" y="-114300"/>
              <a:ext cx="8488706" cy="12728198"/>
              <a:chOff x="0" y="0"/>
              <a:chExt cx="8488705" cy="12728197"/>
            </a:xfrm>
          </p:grpSpPr>
          <p:pic>
            <p:nvPicPr>
              <p:cNvPr id="398" name="图像" descr="图像"/>
              <p:cNvPicPr>
                <a:picLocks noChangeAspect="1"/>
              </p:cNvPicPr>
              <p:nvPr/>
            </p:nvPicPr>
            <p:blipFill>
              <a:blip r:embed="rId3">
                <a:alphaModFix amt="33580"/>
                <a:extLst/>
              </a:blip>
              <a:stretch>
                <a:fillRect/>
              </a:stretch>
            </p:blipFill>
            <p:spPr>
              <a:xfrm>
                <a:off x="177800" y="114300"/>
                <a:ext cx="8133106" cy="12270998"/>
              </a:xfrm>
              <a:prstGeom prst="rect">
                <a:avLst/>
              </a:prstGeom>
              <a:ln>
                <a:noFill/>
              </a:ln>
              <a:effectLst/>
            </p:spPr>
          </p:pic>
          <p:pic>
            <p:nvPicPr>
              <p:cNvPr id="397" name="图像" descr="图像"/>
              <p:cNvPicPr>
                <a:picLocks/>
              </p:cNvPicPr>
              <p:nvPr/>
            </p:nvPicPr>
            <p:blipFill>
              <a:blip r:embed="rId4">
                <a:alphaModFix amt="33580"/>
                <a:extLst/>
              </a:blip>
              <a:stretch>
                <a:fillRect/>
              </a:stretch>
            </p:blipFill>
            <p:spPr>
              <a:xfrm>
                <a:off x="0" y="0"/>
                <a:ext cx="8488706" cy="12728198"/>
              </a:xfrm>
              <a:prstGeom prst="rect">
                <a:avLst/>
              </a:prstGeom>
              <a:effectLst/>
            </p:spPr>
          </p:pic>
        </p:grpSp>
        <p:grpSp>
          <p:nvGrpSpPr>
            <p:cNvPr id="402" name="图像"/>
            <p:cNvGrpSpPr/>
            <p:nvPr/>
          </p:nvGrpSpPr>
          <p:grpSpPr>
            <a:xfrm>
              <a:off x="-177800" y="8250573"/>
              <a:ext cx="12491102" cy="4334304"/>
              <a:chOff x="0" y="0"/>
              <a:chExt cx="12491101" cy="4334302"/>
            </a:xfrm>
          </p:grpSpPr>
          <p:pic>
            <p:nvPicPr>
              <p:cNvPr id="401" name="图像" descr="图像"/>
              <p:cNvPicPr>
                <a:picLocks noChangeAspect="1"/>
              </p:cNvPicPr>
              <p:nvPr/>
            </p:nvPicPr>
            <p:blipFill>
              <a:blip r:embed="rId5">
                <a:alphaModFix amt="33580"/>
                <a:extLst/>
              </a:blip>
              <a:stretch>
                <a:fillRect/>
              </a:stretch>
            </p:blipFill>
            <p:spPr>
              <a:xfrm>
                <a:off x="177800" y="114300"/>
                <a:ext cx="12135502" cy="3877103"/>
              </a:xfrm>
              <a:prstGeom prst="rect">
                <a:avLst/>
              </a:prstGeom>
              <a:ln>
                <a:noFill/>
              </a:ln>
              <a:effectLst/>
            </p:spPr>
          </p:pic>
          <p:pic>
            <p:nvPicPr>
              <p:cNvPr id="400" name="图像" descr="图像"/>
              <p:cNvPicPr>
                <a:picLocks/>
              </p:cNvPicPr>
              <p:nvPr/>
            </p:nvPicPr>
            <p:blipFill>
              <a:blip r:embed="rId6">
                <a:alphaModFix amt="33580"/>
                <a:extLst/>
              </a:blip>
              <a:stretch>
                <a:fillRect/>
              </a:stretch>
            </p:blipFill>
            <p:spPr>
              <a:xfrm>
                <a:off x="0" y="0"/>
                <a:ext cx="12491102" cy="4334303"/>
              </a:xfrm>
              <a:prstGeom prst="rect">
                <a:avLst/>
              </a:prstGeom>
              <a:effectLst/>
            </p:spPr>
          </p:pic>
        </p:grpSp>
        <p:grpSp>
          <p:nvGrpSpPr>
            <p:cNvPr id="405" name="图像"/>
            <p:cNvGrpSpPr/>
            <p:nvPr/>
          </p:nvGrpSpPr>
          <p:grpSpPr>
            <a:xfrm>
              <a:off x="-177800" y="-37073"/>
              <a:ext cx="12491102" cy="8126049"/>
              <a:chOff x="0" y="0"/>
              <a:chExt cx="12491101" cy="8126048"/>
            </a:xfrm>
          </p:grpSpPr>
          <p:pic>
            <p:nvPicPr>
              <p:cNvPr id="404" name="图像" descr="图像"/>
              <p:cNvPicPr>
                <a:picLocks noChangeAspect="1"/>
              </p:cNvPicPr>
              <p:nvPr/>
            </p:nvPicPr>
            <p:blipFill>
              <a:blip r:embed="rId7">
                <a:alphaModFix amt="33580"/>
                <a:extLst/>
              </a:blip>
              <a:stretch>
                <a:fillRect/>
              </a:stretch>
            </p:blipFill>
            <p:spPr>
              <a:xfrm>
                <a:off x="177800" y="114300"/>
                <a:ext cx="12135502" cy="7668849"/>
              </a:xfrm>
              <a:prstGeom prst="rect">
                <a:avLst/>
              </a:prstGeom>
              <a:ln>
                <a:noFill/>
              </a:ln>
              <a:effectLst/>
            </p:spPr>
          </p:pic>
          <p:pic>
            <p:nvPicPr>
              <p:cNvPr id="403" name="图像" descr="图像"/>
              <p:cNvPicPr>
                <a:picLocks/>
              </p:cNvPicPr>
              <p:nvPr/>
            </p:nvPicPr>
            <p:blipFill>
              <a:blip r:embed="rId8">
                <a:alphaModFix amt="33580"/>
                <a:extLst/>
              </a:blip>
              <a:stretch>
                <a:fillRect/>
              </a:stretch>
            </p:blipFill>
            <p:spPr>
              <a:xfrm>
                <a:off x="0" y="0"/>
                <a:ext cx="12491102" cy="8126049"/>
              </a:xfrm>
              <a:prstGeom prst="rect">
                <a:avLst/>
              </a:prstGeom>
              <a:effectLst/>
            </p:spPr>
          </p:pic>
        </p:grpSp>
      </p:grpSp>
      <p:sp>
        <p:nvSpPr>
          <p:cNvPr id="407" name="“more than 175,000 servers in over 100 countries and more than 1,300 networks around the world”…"/>
          <p:cNvSpPr txBox="1"/>
          <p:nvPr/>
        </p:nvSpPr>
        <p:spPr>
          <a:xfrm>
            <a:off x="2650030" y="5065712"/>
            <a:ext cx="19083940" cy="3584576"/>
          </a:xfrm>
          <a:prstGeom prst="rect">
            <a:avLst/>
          </a:prstGeom>
          <a:solidFill>
            <a:schemeClr val="accent4"/>
          </a:solidFill>
          <a:ln w="12700">
            <a:miter lim="400000"/>
          </a:ln>
          <a:effectLst>
            <a:outerShdw blurRad="190500" dist="152400" dir="5400000" rotWithShape="0">
              <a:srgbClr val="000000"/>
            </a:outerShdw>
          </a:effectLst>
          <a:extLst>
            <a:ext uri="{C572A759-6A51-4108-AA02-DFA0A04FC94B}">
              <ma14:wrappingTextBoxFlag xmlns:ma14="http://schemas.microsoft.com/office/mac/drawingml/2011/main" xmlns="" val="1"/>
            </a:ext>
          </a:extLst>
        </p:spPr>
        <p:txBody>
          <a:bodyPr lIns="71437" tIns="71437" rIns="71437" bIns="71437" anchor="ctr">
            <a:spAutoFit/>
          </a:bodyPr>
          <a:lstStyle/>
          <a:p>
            <a:pPr lvl="1" algn="l" defTabSz="457200">
              <a:spcBef>
                <a:spcPts val="2400"/>
              </a:spcBef>
              <a:defRPr sz="7200" i="1">
                <a:solidFill>
                  <a:srgbClr val="FFFFFF"/>
                </a:solidFill>
                <a:latin typeface="Gill Sans"/>
                <a:ea typeface="Gill Sans"/>
                <a:cs typeface="Gill Sans"/>
                <a:sym typeface="Gill Sans"/>
              </a:defRPr>
            </a:pPr>
            <a:r>
              <a:t>“more than 175,000 servers in over 100 countries and more than 1,300 networks around the world” </a:t>
            </a:r>
          </a:p>
          <a:p>
            <a:pPr lvl="1" algn="r" defTabSz="457200">
              <a:spcBef>
                <a:spcPts val="2000"/>
              </a:spcBef>
              <a:defRPr sz="7200" i="1">
                <a:solidFill>
                  <a:srgbClr val="FFFFFF"/>
                </a:solidFill>
                <a:latin typeface="Gill Sans"/>
                <a:ea typeface="Gill Sans"/>
                <a:cs typeface="Gill Sans"/>
                <a:sym typeface="Gill Sans"/>
              </a:defRPr>
            </a:pPr>
            <a:r>
              <a:t> </a:t>
            </a:r>
            <a:r>
              <a:rPr i="0"/>
              <a:t>— Akamai</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396"/>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406"/>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4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6" grpId="1" animBg="1" advAuto="0"/>
      <p:bldP spid="406" grpId="2" animBg="1" advAuto="0"/>
      <p:bldP spid="407" grpId="3"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1"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412"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3"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4"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5"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6"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7"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427" name="成组"/>
          <p:cNvGrpSpPr/>
          <p:nvPr/>
        </p:nvGrpSpPr>
        <p:grpSpPr>
          <a:xfrm>
            <a:off x="641089" y="1106707"/>
            <a:ext cx="23107695" cy="9800861"/>
            <a:chOff x="0" y="0"/>
            <a:chExt cx="23107694" cy="9800860"/>
          </a:xfrm>
        </p:grpSpPr>
        <p:sp>
          <p:nvSpPr>
            <p:cNvPr id="418" name="线条"/>
            <p:cNvSpPr/>
            <p:nvPr/>
          </p:nvSpPr>
          <p:spPr>
            <a:xfrm>
              <a:off x="3132" y="1363310"/>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19" name="线条"/>
            <p:cNvSpPr/>
            <p:nvPr/>
          </p:nvSpPr>
          <p:spPr>
            <a:xfrm>
              <a:off x="0" y="0"/>
              <a:ext cx="9982228" cy="1073886"/>
            </a:xfrm>
            <a:custGeom>
              <a:avLst/>
              <a:gdLst/>
              <a:ahLst/>
              <a:cxnLst>
                <a:cxn ang="0">
                  <a:pos x="wd2" y="hd2"/>
                </a:cxn>
                <a:cxn ang="5400000">
                  <a:pos x="wd2" y="hd2"/>
                </a:cxn>
                <a:cxn ang="10800000">
                  <a:pos x="wd2" y="hd2"/>
                </a:cxn>
                <a:cxn ang="16200000">
                  <a:pos x="wd2" y="hd2"/>
                </a:cxn>
              </a:cxnLst>
              <a:rect l="0" t="0" r="r" b="b"/>
              <a:pathLst>
                <a:path w="21600" h="20367" extrusionOk="0">
                  <a:moveTo>
                    <a:pt x="21600" y="2924"/>
                  </a:moveTo>
                  <a:cubicBezTo>
                    <a:pt x="17365" y="-1233"/>
                    <a:pt x="13088" y="-956"/>
                    <a:pt x="8860" y="3748"/>
                  </a:cubicBezTo>
                  <a:cubicBezTo>
                    <a:pt x="5859" y="7087"/>
                    <a:pt x="2895" y="12647"/>
                    <a:pt x="0" y="20367"/>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0" name="线条"/>
            <p:cNvSpPr/>
            <p:nvPr/>
          </p:nvSpPr>
          <p:spPr>
            <a:xfrm>
              <a:off x="6529534" y="437302"/>
              <a:ext cx="3527641" cy="6255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580" y="4003"/>
                    <a:pt x="10432" y="8398"/>
                    <a:pt x="6267" y="13092"/>
                  </a:cubicBezTo>
                  <a:cubicBezTo>
                    <a:pt x="3827" y="15842"/>
                    <a:pt x="1733" y="186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1" name="线条"/>
            <p:cNvSpPr/>
            <p:nvPr/>
          </p:nvSpPr>
          <p:spPr>
            <a:xfrm>
              <a:off x="6682561" y="2308082"/>
              <a:ext cx="5635792" cy="451140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72" y="3675"/>
                    <a:pt x="13974" y="7400"/>
                    <a:pt x="10207" y="11174"/>
                  </a:cubicBezTo>
                  <a:cubicBezTo>
                    <a:pt x="6779" y="14609"/>
                    <a:pt x="3376" y="180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2" name="线条"/>
            <p:cNvSpPr/>
            <p:nvPr/>
          </p:nvSpPr>
          <p:spPr>
            <a:xfrm>
              <a:off x="6731481" y="3762437"/>
              <a:ext cx="12584885" cy="323610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3" name="线条"/>
            <p:cNvSpPr/>
            <p:nvPr/>
          </p:nvSpPr>
          <p:spPr>
            <a:xfrm>
              <a:off x="6650268" y="7151570"/>
              <a:ext cx="16306685" cy="2649291"/>
            </a:xfrm>
            <a:custGeom>
              <a:avLst/>
              <a:gdLst/>
              <a:ahLst/>
              <a:cxnLst>
                <a:cxn ang="0">
                  <a:pos x="wd2" y="hd2"/>
                </a:cxn>
                <a:cxn ang="5400000">
                  <a:pos x="wd2" y="hd2"/>
                </a:cxn>
                <a:cxn ang="10800000">
                  <a:pos x="wd2" y="hd2"/>
                </a:cxn>
                <a:cxn ang="16200000">
                  <a:pos x="wd2" y="hd2"/>
                </a:cxn>
              </a:cxnLst>
              <a:rect l="0" t="0" r="r" b="b"/>
              <a:pathLst>
                <a:path w="21600" h="21344" extrusionOk="0">
                  <a:moveTo>
                    <a:pt x="21600" y="21317"/>
                  </a:moveTo>
                  <a:cubicBezTo>
                    <a:pt x="17681" y="21600"/>
                    <a:pt x="13766" y="19682"/>
                    <a:pt x="9906" y="15586"/>
                  </a:cubicBezTo>
                  <a:cubicBezTo>
                    <a:pt x="6540" y="12016"/>
                    <a:pt x="3228" y="680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4" name="线条"/>
            <p:cNvSpPr/>
            <p:nvPr/>
          </p:nvSpPr>
          <p:spPr>
            <a:xfrm>
              <a:off x="19738294" y="3912331"/>
              <a:ext cx="3369401" cy="56565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636" y="2762"/>
                    <a:pt x="7021" y="5637"/>
                    <a:pt x="10142" y="8614"/>
                  </a:cubicBezTo>
                  <a:cubicBezTo>
                    <a:pt x="14497" y="12767"/>
                    <a:pt x="18327" y="17108"/>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5" name="线条"/>
            <p:cNvSpPr/>
            <p:nvPr/>
          </p:nvSpPr>
          <p:spPr>
            <a:xfrm>
              <a:off x="12838121" y="1969110"/>
              <a:ext cx="6518616" cy="1506450"/>
            </a:xfrm>
            <a:custGeom>
              <a:avLst/>
              <a:gdLst/>
              <a:ahLst/>
              <a:cxnLst>
                <a:cxn ang="0">
                  <a:pos x="wd2" y="hd2"/>
                </a:cxn>
                <a:cxn ang="5400000">
                  <a:pos x="wd2" y="hd2"/>
                </a:cxn>
                <a:cxn ang="10800000">
                  <a:pos x="wd2" y="hd2"/>
                </a:cxn>
                <a:cxn ang="16200000">
                  <a:pos x="wd2" y="hd2"/>
                </a:cxn>
              </a:cxnLst>
              <a:rect l="0" t="0" r="r" b="b"/>
              <a:pathLst>
                <a:path w="21600" h="20589" extrusionOk="0">
                  <a:moveTo>
                    <a:pt x="0" y="1261"/>
                  </a:moveTo>
                  <a:cubicBezTo>
                    <a:pt x="3962" y="-1011"/>
                    <a:pt x="7992" y="-206"/>
                    <a:pt x="11883" y="3633"/>
                  </a:cubicBezTo>
                  <a:cubicBezTo>
                    <a:pt x="15327" y="7032"/>
                    <a:pt x="18610" y="12761"/>
                    <a:pt x="21600" y="20589"/>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26" name="线条"/>
            <p:cNvSpPr/>
            <p:nvPr/>
          </p:nvSpPr>
          <p:spPr>
            <a:xfrm>
              <a:off x="10492598" y="340426"/>
              <a:ext cx="1833833" cy="15443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664" y="3126"/>
                    <a:pt x="10828" y="7397"/>
                    <a:pt x="15263" y="12620"/>
                  </a:cubicBezTo>
                  <a:cubicBezTo>
                    <a:pt x="17602" y="15377"/>
                    <a:pt x="19724" y="18382"/>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grpSp>
      <p:sp>
        <p:nvSpPr>
          <p:cNvPr id="428"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
        <p:nvSpPr>
          <p:cNvPr id="429" name="2. Network the sites and the origin"/>
          <p:cNvSpPr txBox="1"/>
          <p:nvPr/>
        </p:nvSpPr>
        <p:spPr>
          <a:xfrm>
            <a:off x="5155316" y="11353800"/>
            <a:ext cx="14073368"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2. Network the sites and the origin</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33" name="Getting your own way with routing"/>
          <p:cNvSpPr>
            <a:spLocks noGrp="1"/>
          </p:cNvSpPr>
          <p:nvPr>
            <p:ph type="body" idx="13"/>
          </p:nvPr>
        </p:nvSpPr>
        <p:spPr>
          <a:xfrm>
            <a:off x="6780216" y="5389562"/>
            <a:ext cx="10823568" cy="2936876"/>
          </a:xfrm>
          <a:prstGeom prst="rect">
            <a:avLst/>
          </a:prstGeom>
        </p:spPr>
        <p:txBody>
          <a:bodyPr/>
          <a:lstStyle>
            <a:lvl1pPr>
              <a:defRPr sz="9200" b="1">
                <a:solidFill>
                  <a:schemeClr val="accent4">
                    <a:hueOff val="384618"/>
                    <a:satOff val="3869"/>
                    <a:lumOff val="5802"/>
                  </a:schemeClr>
                </a:solidFill>
              </a:defRPr>
            </a:lvl1pPr>
          </a:lstStyle>
          <a:p>
            <a:r>
              <a:t>Getting your own way with routing</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Internet routing can be circuitous"/>
          <p:cNvSpPr txBox="1">
            <a:spLocks noGrp="1"/>
          </p:cNvSpPr>
          <p:nvPr>
            <p:ph type="title"/>
          </p:nvPr>
        </p:nvSpPr>
        <p:spPr>
          <a:prstGeom prst="rect">
            <a:avLst/>
          </a:prstGeom>
        </p:spPr>
        <p:txBody>
          <a:bodyPr/>
          <a:lstStyle/>
          <a:p>
            <a:r>
              <a:t>Internet routing can be circuitous</a:t>
            </a:r>
          </a:p>
        </p:txBody>
      </p:sp>
      <p:sp>
        <p:nvSpPr>
          <p:cNvPr id="438" name="线条"/>
          <p:cNvSpPr/>
          <p:nvPr/>
        </p:nvSpPr>
        <p:spPr>
          <a:xfrm>
            <a:off x="8192668" y="3227178"/>
            <a:ext cx="8195364" cy="4088836"/>
          </a:xfrm>
          <a:custGeom>
            <a:avLst/>
            <a:gdLst/>
            <a:ahLst/>
            <a:cxnLst>
              <a:cxn ang="0">
                <a:pos x="wd2" y="hd2"/>
              </a:cxn>
              <a:cxn ang="5400000">
                <a:pos x="wd2" y="hd2"/>
              </a:cxn>
              <a:cxn ang="10800000">
                <a:pos x="wd2" y="hd2"/>
              </a:cxn>
              <a:cxn ang="16200000">
                <a:pos x="wd2" y="hd2"/>
              </a:cxn>
            </a:cxnLst>
            <a:rect l="0" t="0" r="r" b="b"/>
            <a:pathLst>
              <a:path w="19674" h="13186" extrusionOk="0">
                <a:moveTo>
                  <a:pt x="19674" y="11755"/>
                </a:moveTo>
                <a:cubicBezTo>
                  <a:pt x="19674" y="11755"/>
                  <a:pt x="12968" y="-8237"/>
                  <a:pt x="12024" y="6946"/>
                </a:cubicBezTo>
                <a:cubicBezTo>
                  <a:pt x="11814" y="10320"/>
                  <a:pt x="9888" y="13363"/>
                  <a:pt x="8159" y="5327"/>
                </a:cubicBezTo>
                <a:cubicBezTo>
                  <a:pt x="7145" y="617"/>
                  <a:pt x="-1926" y="-3867"/>
                  <a:pt x="1896" y="5414"/>
                </a:cubicBezTo>
                <a:cubicBezTo>
                  <a:pt x="3947" y="10394"/>
                  <a:pt x="0" y="13187"/>
                  <a:pt x="0" y="13187"/>
                </a:cubicBezTo>
              </a:path>
            </a:pathLst>
          </a:custGeom>
          <a:ln w="152400">
            <a:solidFill>
              <a:schemeClr val="accent1">
                <a:alpha val="62513"/>
              </a:schemeClr>
            </a:solidFill>
            <a:miter lim="400000"/>
            <a:headEnd type="stealth"/>
          </a:ln>
        </p:spPr>
        <p:txBody>
          <a:bodyPr lIns="50800" tIns="50800" rIns="50800" bIns="50800" anchor="ctr"/>
          <a:lstStyle/>
          <a:p>
            <a:pPr>
              <a:defRPr sz="4200">
                <a:latin typeface="Gill Sans"/>
                <a:ea typeface="Gill Sans"/>
                <a:cs typeface="Gill Sans"/>
                <a:sym typeface="Gill Sans"/>
              </a:defRPr>
            </a:pPr>
            <a:endParaRPr/>
          </a:p>
        </p:txBody>
      </p:sp>
      <p:sp>
        <p:nvSpPr>
          <p:cNvPr id="439" name="a"/>
          <p:cNvSpPr txBox="1"/>
          <p:nvPr/>
        </p:nvSpPr>
        <p:spPr>
          <a:xfrm>
            <a:off x="7085627" y="5575854"/>
            <a:ext cx="985480"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a</a:t>
            </a:r>
          </a:p>
        </p:txBody>
      </p:sp>
      <p:sp>
        <p:nvSpPr>
          <p:cNvPr id="440" name="圆形"/>
          <p:cNvSpPr/>
          <p:nvPr/>
        </p:nvSpPr>
        <p:spPr>
          <a:xfrm>
            <a:off x="7849392" y="6972740"/>
            <a:ext cx="686554"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1" name="圆形"/>
          <p:cNvSpPr/>
          <p:nvPr/>
        </p:nvSpPr>
        <p:spPr>
          <a:xfrm>
            <a:off x="16362647" y="6972740"/>
            <a:ext cx="686554"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2" name="b"/>
          <p:cNvSpPr txBox="1"/>
          <p:nvPr/>
        </p:nvSpPr>
        <p:spPr>
          <a:xfrm>
            <a:off x="16934546" y="5575854"/>
            <a:ext cx="985479"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b</a:t>
            </a:r>
          </a:p>
        </p:txBody>
      </p:sp>
    </p:spTree>
  </p:cSld>
  <p:clrMapOvr>
    <a:masterClrMapping/>
  </p:clrMapOvr>
  <mc:AlternateContent xmlns:mc="http://schemas.openxmlformats.org/markup-compatibility/2006" xmlns:p14="http://schemas.microsoft.com/office/powerpoint/2010/main">
    <mc:Choice Requires="p14">
      <p:transition spd="slow" p14:dur="899">
        <p:fade thruBlk="1"/>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Internet routing can be circuitous"/>
          <p:cNvSpPr txBox="1">
            <a:spLocks noGrp="1"/>
          </p:cNvSpPr>
          <p:nvPr>
            <p:ph type="title"/>
          </p:nvPr>
        </p:nvSpPr>
        <p:spPr>
          <a:prstGeom prst="rect">
            <a:avLst/>
          </a:prstGeom>
        </p:spPr>
        <p:txBody>
          <a:bodyPr/>
          <a:lstStyle/>
          <a:p>
            <a:r>
              <a:t>Internet routing can be circuitous</a:t>
            </a:r>
          </a:p>
        </p:txBody>
      </p:sp>
      <p:sp>
        <p:nvSpPr>
          <p:cNvPr id="447" name="线条"/>
          <p:cNvSpPr/>
          <p:nvPr/>
        </p:nvSpPr>
        <p:spPr>
          <a:xfrm>
            <a:off x="7896913" y="3227178"/>
            <a:ext cx="8195364" cy="4088836"/>
          </a:xfrm>
          <a:custGeom>
            <a:avLst/>
            <a:gdLst/>
            <a:ahLst/>
            <a:cxnLst>
              <a:cxn ang="0">
                <a:pos x="wd2" y="hd2"/>
              </a:cxn>
              <a:cxn ang="5400000">
                <a:pos x="wd2" y="hd2"/>
              </a:cxn>
              <a:cxn ang="10800000">
                <a:pos x="wd2" y="hd2"/>
              </a:cxn>
              <a:cxn ang="16200000">
                <a:pos x="wd2" y="hd2"/>
              </a:cxn>
            </a:cxnLst>
            <a:rect l="0" t="0" r="r" b="b"/>
            <a:pathLst>
              <a:path w="19674" h="13186" extrusionOk="0">
                <a:moveTo>
                  <a:pt x="19674" y="11755"/>
                </a:moveTo>
                <a:cubicBezTo>
                  <a:pt x="19674" y="11755"/>
                  <a:pt x="12968" y="-8237"/>
                  <a:pt x="12024" y="6946"/>
                </a:cubicBezTo>
                <a:cubicBezTo>
                  <a:pt x="11814" y="10320"/>
                  <a:pt x="9888" y="13363"/>
                  <a:pt x="8159" y="5327"/>
                </a:cubicBezTo>
                <a:cubicBezTo>
                  <a:pt x="7145" y="617"/>
                  <a:pt x="-1926" y="-3867"/>
                  <a:pt x="1896" y="5414"/>
                </a:cubicBezTo>
                <a:cubicBezTo>
                  <a:pt x="3947" y="10394"/>
                  <a:pt x="0" y="13187"/>
                  <a:pt x="0" y="13187"/>
                </a:cubicBezTo>
              </a:path>
            </a:pathLst>
          </a:custGeom>
          <a:ln w="152400">
            <a:solidFill>
              <a:schemeClr val="accent1">
                <a:alpha val="62513"/>
              </a:schemeClr>
            </a:solidFill>
            <a:miter lim="400000"/>
            <a:headEnd type="stealth"/>
          </a:ln>
        </p:spPr>
        <p:txBody>
          <a:bodyPr lIns="50800" tIns="50800" rIns="50800" bIns="50800" anchor="ctr"/>
          <a:lstStyle/>
          <a:p>
            <a:pPr>
              <a:defRPr sz="4200">
                <a:latin typeface="Gill Sans"/>
                <a:ea typeface="Gill Sans"/>
                <a:cs typeface="Gill Sans"/>
                <a:sym typeface="Gill Sans"/>
              </a:defRPr>
            </a:pPr>
            <a:endParaRPr/>
          </a:p>
        </p:txBody>
      </p:sp>
      <p:sp>
        <p:nvSpPr>
          <p:cNvPr id="448" name="a"/>
          <p:cNvSpPr txBox="1"/>
          <p:nvPr/>
        </p:nvSpPr>
        <p:spPr>
          <a:xfrm>
            <a:off x="6789872" y="5575854"/>
            <a:ext cx="985479"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a</a:t>
            </a:r>
          </a:p>
        </p:txBody>
      </p:sp>
      <p:sp>
        <p:nvSpPr>
          <p:cNvPr id="449" name="圆形"/>
          <p:cNvSpPr/>
          <p:nvPr/>
        </p:nvSpPr>
        <p:spPr>
          <a:xfrm>
            <a:off x="7553637" y="6972740"/>
            <a:ext cx="686554"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0" name="圆形"/>
          <p:cNvSpPr/>
          <p:nvPr/>
        </p:nvSpPr>
        <p:spPr>
          <a:xfrm>
            <a:off x="16066892" y="6972740"/>
            <a:ext cx="686553"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1" name="b"/>
          <p:cNvSpPr txBox="1"/>
          <p:nvPr/>
        </p:nvSpPr>
        <p:spPr>
          <a:xfrm>
            <a:off x="16638790" y="5575854"/>
            <a:ext cx="985479"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b</a:t>
            </a:r>
          </a:p>
        </p:txBody>
      </p:sp>
      <p:sp>
        <p:nvSpPr>
          <p:cNvPr id="452" name="1  140.109.17.1  1.857 ms  1.830 ms  1.819 ms…"/>
          <p:cNvSpPr txBox="1"/>
          <p:nvPr/>
        </p:nvSpPr>
        <p:spPr>
          <a:xfrm>
            <a:off x="1517087" y="3022127"/>
            <a:ext cx="15987317" cy="8587780"/>
          </a:xfrm>
          <a:prstGeom prst="rect">
            <a:avLst/>
          </a:prstGeom>
          <a:solidFill>
            <a:srgbClr val="DCDEE0"/>
          </a:solidFill>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p>
            <a:pPr algn="l" defTabSz="457200">
              <a:defRPr sz="3200">
                <a:latin typeface="Arial"/>
                <a:ea typeface="Arial"/>
                <a:cs typeface="Arial"/>
                <a:sym typeface="Arial"/>
              </a:defRPr>
            </a:pPr>
            <a:r>
              <a:t> 1  </a:t>
            </a:r>
            <a:r>
              <a:rPr>
                <a:solidFill>
                  <a:srgbClr val="DCDEE0"/>
                </a:solidFill>
              </a:rPr>
              <a:t>140.109.17.1</a:t>
            </a:r>
            <a:r>
              <a:t>  1.857 ms  1.830 ms  1.819 ms</a:t>
            </a:r>
          </a:p>
          <a:p>
            <a:pPr algn="l" defTabSz="457200">
              <a:defRPr sz="3200">
                <a:latin typeface="Arial"/>
                <a:ea typeface="Arial"/>
                <a:cs typeface="Arial"/>
                <a:sym typeface="Arial"/>
              </a:defRPr>
            </a:pPr>
            <a:r>
              <a:t> 2  </a:t>
            </a:r>
            <a:r>
              <a:rPr>
                <a:solidFill>
                  <a:srgbClr val="DCDEE0"/>
                </a:solidFill>
              </a:rPr>
              <a:t>140.109.254.65</a:t>
            </a:r>
            <a:r>
              <a:t>  1.024 ms  0.964 ms  0.965 ms</a:t>
            </a:r>
          </a:p>
          <a:p>
            <a:pPr algn="l" defTabSz="457200">
              <a:defRPr sz="3200">
                <a:latin typeface="Arial"/>
                <a:ea typeface="Arial"/>
                <a:cs typeface="Arial"/>
                <a:sym typeface="Arial"/>
              </a:defRPr>
            </a:pPr>
            <a:r>
              <a:t> 3  </a:t>
            </a:r>
            <a:r>
              <a:rPr>
                <a:solidFill>
                  <a:srgbClr val="DCDEE0"/>
                </a:solidFill>
              </a:rPr>
              <a:t>140.109.254.29</a:t>
            </a:r>
            <a:r>
              <a:t>  1.702 ms  1.851 ms  2.036 ms</a:t>
            </a:r>
          </a:p>
          <a:p>
            <a:pPr algn="l" defTabSz="457200">
              <a:defRPr sz="3200">
                <a:latin typeface="Arial"/>
                <a:ea typeface="Arial"/>
                <a:cs typeface="Arial"/>
                <a:sym typeface="Arial"/>
              </a:defRPr>
            </a:pPr>
            <a:r>
              <a:t> 4  </a:t>
            </a:r>
            <a:r>
              <a:rPr>
                <a:solidFill>
                  <a:srgbClr val="DCDEE0"/>
                </a:solidFill>
              </a:rPr>
              <a:t>140.109.254.5</a:t>
            </a:r>
            <a:r>
              <a:t>  0.862 ms  0.895 ms  0.942 ms</a:t>
            </a:r>
          </a:p>
          <a:p>
            <a:pPr algn="l" defTabSz="457200">
              <a:defRPr sz="3200">
                <a:latin typeface="Arial"/>
                <a:ea typeface="Arial"/>
                <a:cs typeface="Arial"/>
                <a:sym typeface="Arial"/>
              </a:defRPr>
            </a:pPr>
            <a:r>
              <a:t> 5  </a:t>
            </a:r>
            <a:r>
              <a:rPr>
                <a:solidFill>
                  <a:srgbClr val="DCDEE0"/>
                </a:solidFill>
              </a:rPr>
              <a:t>202.169.174.1 </a:t>
            </a:r>
            <a:r>
              <a:t> 1.320 ms  1.269 ms  1.433 ms</a:t>
            </a:r>
          </a:p>
          <a:p>
            <a:pPr algn="l" defTabSz="457200">
              <a:defRPr sz="3200">
                <a:latin typeface="Arial"/>
                <a:ea typeface="Arial"/>
                <a:cs typeface="Arial"/>
                <a:sym typeface="Arial"/>
              </a:defRPr>
            </a:pPr>
            <a:r>
              <a:t> 6  </a:t>
            </a:r>
            <a:r>
              <a:rPr>
                <a:solidFill>
                  <a:srgbClr val="DCDEE0"/>
                </a:solidFill>
              </a:rPr>
              <a:t>202.169.174.226</a:t>
            </a:r>
            <a:r>
              <a:t>  126.510 ms  126.498 ms  126.936 ms</a:t>
            </a:r>
          </a:p>
          <a:p>
            <a:pPr algn="l" defTabSz="457200">
              <a:defRPr sz="3200">
                <a:latin typeface="Arial"/>
                <a:ea typeface="Arial"/>
                <a:cs typeface="Arial"/>
                <a:sym typeface="Arial"/>
              </a:defRPr>
            </a:pPr>
            <a:r>
              <a:t> 7  </a:t>
            </a:r>
            <a:r>
              <a:rPr>
                <a:solidFill>
                  <a:srgbClr val="DCDEE0"/>
                </a:solidFill>
              </a:rPr>
              <a:t>4.59.4.1</a:t>
            </a:r>
            <a:r>
              <a:t>  276.592 ms  276.389 ms  276.527 ms</a:t>
            </a:r>
          </a:p>
          <a:p>
            <a:pPr algn="l" defTabSz="457200">
              <a:defRPr sz="3200">
                <a:latin typeface="Arial"/>
                <a:ea typeface="Arial"/>
                <a:cs typeface="Arial"/>
                <a:sym typeface="Arial"/>
              </a:defRPr>
            </a:pPr>
            <a:r>
              <a:t> 8 </a:t>
            </a:r>
            <a:r>
              <a:rPr>
                <a:solidFill>
                  <a:srgbClr val="DCDEE0"/>
                </a:solidFill>
              </a:rPr>
              <a:t> 4.69.152.145</a:t>
            </a:r>
            <a:r>
              <a:t>  127.712 ms  127.741 ms  127.682 ms</a:t>
            </a:r>
          </a:p>
          <a:p>
            <a:pPr algn="l" defTabSz="457200">
              <a:defRPr sz="3200">
                <a:latin typeface="Arial"/>
                <a:ea typeface="Arial"/>
                <a:cs typeface="Arial"/>
                <a:sym typeface="Arial"/>
              </a:defRPr>
            </a:pPr>
            <a:r>
              <a:t> 9  </a:t>
            </a:r>
            <a:r>
              <a:rPr>
                <a:solidFill>
                  <a:srgbClr val="DCDEE0"/>
                </a:solidFill>
              </a:rPr>
              <a:t>4.53.210.110 </a:t>
            </a:r>
            <a:r>
              <a:t> 128.843 ms </a:t>
            </a:r>
            <a:r>
              <a:rPr>
                <a:solidFill>
                  <a:srgbClr val="DCDEE0"/>
                </a:solidFill>
              </a:rPr>
              <a:t>4.53.210.118</a:t>
            </a:r>
            <a:r>
              <a:t>  129.030 ms </a:t>
            </a:r>
            <a:r>
              <a:rPr>
                <a:solidFill>
                  <a:srgbClr val="DCDEE0"/>
                </a:solidFill>
              </a:rPr>
              <a:t>4.53.210.114</a:t>
            </a:r>
            <a:r>
              <a:t>  128.602 ms</a:t>
            </a:r>
          </a:p>
          <a:p>
            <a:pPr algn="l" defTabSz="457200">
              <a:defRPr sz="3200">
                <a:latin typeface="Arial"/>
                <a:ea typeface="Arial"/>
                <a:cs typeface="Arial"/>
                <a:sym typeface="Arial"/>
              </a:defRPr>
            </a:pPr>
            <a:r>
              <a:t>10  </a:t>
            </a:r>
            <a:r>
              <a:rPr>
                <a:solidFill>
                  <a:srgbClr val="DCDEE0"/>
                </a:solidFill>
              </a:rPr>
              <a:t>202.97.50.69 </a:t>
            </a:r>
            <a:r>
              <a:t> 131.517 ms  131.466 ms  131.446 ms</a:t>
            </a:r>
          </a:p>
          <a:p>
            <a:pPr algn="l" defTabSz="457200">
              <a:defRPr sz="3200">
                <a:latin typeface="Arial"/>
                <a:ea typeface="Arial"/>
                <a:cs typeface="Arial"/>
                <a:sym typeface="Arial"/>
              </a:defRPr>
            </a:pPr>
            <a:r>
              <a:t>11  </a:t>
            </a:r>
            <a:r>
              <a:rPr>
                <a:solidFill>
                  <a:srgbClr val="DCDEE0"/>
                </a:solidFill>
              </a:rPr>
              <a:t>202.97.50.117</a:t>
            </a:r>
            <a:r>
              <a:t>  305.707 ms  305.464 ms  305.652 ms</a:t>
            </a:r>
          </a:p>
          <a:p>
            <a:pPr algn="l" defTabSz="457200">
              <a:defRPr sz="3200">
                <a:latin typeface="Arial"/>
                <a:ea typeface="Arial"/>
                <a:cs typeface="Arial"/>
                <a:sym typeface="Arial"/>
              </a:defRPr>
            </a:pPr>
            <a:r>
              <a:t>12  </a:t>
            </a:r>
            <a:r>
              <a:rPr>
                <a:solidFill>
                  <a:srgbClr val="DCDEE0"/>
                </a:solidFill>
              </a:rPr>
              <a:t>202.97.34.49</a:t>
            </a:r>
            <a:r>
              <a:t>  270.524 ms  270.410 ms  270.370 ms</a:t>
            </a:r>
          </a:p>
          <a:p>
            <a:pPr algn="l" defTabSz="457200">
              <a:defRPr sz="3200">
                <a:latin typeface="Arial"/>
                <a:ea typeface="Arial"/>
                <a:cs typeface="Arial"/>
                <a:sym typeface="Arial"/>
              </a:defRPr>
            </a:pPr>
            <a:r>
              <a:t>13  </a:t>
            </a:r>
            <a:r>
              <a:rPr>
                <a:solidFill>
                  <a:srgbClr val="DCDEE0"/>
                </a:solidFill>
              </a:rPr>
              <a:t>202.97.50.225</a:t>
            </a:r>
            <a:r>
              <a:t>  306.119 ms </a:t>
            </a:r>
            <a:r>
              <a:rPr>
                <a:solidFill>
                  <a:srgbClr val="DCDEE0"/>
                </a:solidFill>
              </a:rPr>
              <a:t>202.97.33.141</a:t>
            </a:r>
            <a:r>
              <a:t>  282.095 ms </a:t>
            </a:r>
            <a:r>
              <a:rPr>
                <a:solidFill>
                  <a:srgbClr val="DCDEE0"/>
                </a:solidFill>
              </a:rPr>
              <a:t>202.97.50.241</a:t>
            </a:r>
            <a:r>
              <a:t>  277.718 ms</a:t>
            </a:r>
          </a:p>
          <a:p>
            <a:pPr algn="l" defTabSz="457200">
              <a:defRPr sz="3200">
                <a:latin typeface="Arial"/>
                <a:ea typeface="Arial"/>
                <a:cs typeface="Arial"/>
                <a:sym typeface="Arial"/>
              </a:defRPr>
            </a:pPr>
            <a:r>
              <a:t>14  * * *</a:t>
            </a:r>
          </a:p>
          <a:p>
            <a:pPr algn="l" defTabSz="457200">
              <a:defRPr sz="3200">
                <a:latin typeface="Arial"/>
                <a:ea typeface="Arial"/>
                <a:cs typeface="Arial"/>
                <a:sym typeface="Arial"/>
              </a:defRPr>
            </a:pPr>
            <a:r>
              <a:t>15  </a:t>
            </a:r>
            <a:r>
              <a:rPr>
                <a:solidFill>
                  <a:srgbClr val="DCDEE0"/>
                </a:solidFill>
              </a:rPr>
              <a:t>218.86.44.170</a:t>
            </a:r>
            <a:r>
              <a:t>  316.692 ms  316.784 ms  316.585 ms</a:t>
            </a:r>
          </a:p>
          <a:p>
            <a:pPr algn="l" defTabSz="457200">
              <a:defRPr sz="3200">
                <a:latin typeface="Arial"/>
                <a:ea typeface="Arial"/>
                <a:cs typeface="Arial"/>
                <a:sym typeface="Arial"/>
              </a:defRPr>
            </a:pPr>
            <a:r>
              <a:t>16  </a:t>
            </a:r>
            <a:r>
              <a:rPr>
                <a:solidFill>
                  <a:srgbClr val="DCDEE0"/>
                </a:solidFill>
              </a:rPr>
              <a:t>218.6.10.242</a:t>
            </a:r>
            <a:r>
              <a:t>  291.273 ms </a:t>
            </a:r>
            <a:r>
              <a:rPr>
                <a:solidFill>
                  <a:srgbClr val="DCDEE0"/>
                </a:solidFill>
              </a:rPr>
              <a:t>218.6.10.182</a:t>
            </a:r>
            <a:r>
              <a:t>  290.361 ms </a:t>
            </a:r>
            <a:r>
              <a:rPr>
                <a:solidFill>
                  <a:srgbClr val="DCDEE0"/>
                </a:solidFill>
              </a:rPr>
              <a:t>218.6.10.166</a:t>
            </a:r>
            <a:r>
              <a:t>  297.248 ms</a:t>
            </a:r>
          </a:p>
          <a:p>
            <a:pPr algn="l" defTabSz="457200">
              <a:defRPr sz="3200">
                <a:latin typeface="Arial"/>
                <a:ea typeface="Arial"/>
                <a:cs typeface="Arial"/>
                <a:sym typeface="Arial"/>
              </a:defRPr>
            </a:pPr>
            <a:r>
              <a:t>17  </a:t>
            </a:r>
            <a:r>
              <a:rPr>
                <a:solidFill>
                  <a:srgbClr val="DCDEE0"/>
                </a:solidFill>
              </a:rPr>
              <a:t>125.78.249.22</a:t>
            </a:r>
            <a:r>
              <a:t>  346.717 ms </a:t>
            </a:r>
            <a:r>
              <a:rPr>
                <a:solidFill>
                  <a:srgbClr val="DCDEE0"/>
                </a:solidFill>
              </a:rPr>
              <a:t>218.6.10.138</a:t>
            </a:r>
            <a:r>
              <a:t>  296.387 ms </a:t>
            </a:r>
            <a:r>
              <a:rPr>
                <a:solidFill>
                  <a:srgbClr val="DCDEE0"/>
                </a:solidFill>
              </a:rPr>
              <a:t>125.78.249.22</a:t>
            </a:r>
            <a:r>
              <a:t>  339.006 ms</a:t>
            </a:r>
          </a:p>
          <a:p>
            <a:pPr algn="l" defTabSz="457200">
              <a:defRPr sz="3200">
                <a:latin typeface="Arial"/>
                <a:ea typeface="Arial"/>
                <a:cs typeface="Arial"/>
                <a:sym typeface="Arial"/>
              </a:defRPr>
            </a:pPr>
            <a:r>
              <a:t>18  </a:t>
            </a:r>
            <a:r>
              <a:rPr>
                <a:solidFill>
                  <a:srgbClr val="DCDEE0"/>
                </a:solidFill>
              </a:rPr>
              <a:t>125.78.249.22</a:t>
            </a:r>
            <a:r>
              <a:t>  335.653 ms </a:t>
            </a:r>
            <a:r>
              <a:rPr>
                <a:solidFill>
                  <a:srgbClr val="DCDEE0"/>
                </a:solidFill>
              </a:rPr>
              <a:t>218.6.23.37</a:t>
            </a:r>
            <a:r>
              <a:t>  </a:t>
            </a:r>
            <a:r>
              <a:rPr b="1">
                <a:solidFill>
                  <a:schemeClr val="accent5"/>
                </a:solidFill>
              </a:rPr>
              <a:t>290.276 ms</a:t>
            </a:r>
            <a:r>
              <a:t>  290.287 ms</a:t>
            </a:r>
          </a:p>
        </p:txBody>
      </p:sp>
      <p:sp>
        <p:nvSpPr>
          <p:cNvPr id="453" name="Taipei, Taiwan"/>
          <p:cNvSpPr txBox="1"/>
          <p:nvPr/>
        </p:nvSpPr>
        <p:spPr>
          <a:xfrm>
            <a:off x="18875708" y="2819619"/>
            <a:ext cx="3426818" cy="8413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Taipei, Taiwan</a:t>
            </a:r>
          </a:p>
        </p:txBody>
      </p:sp>
      <p:sp>
        <p:nvSpPr>
          <p:cNvPr id="454" name="Putian, China"/>
          <p:cNvSpPr txBox="1"/>
          <p:nvPr/>
        </p:nvSpPr>
        <p:spPr>
          <a:xfrm>
            <a:off x="18914254" y="10845996"/>
            <a:ext cx="3349726" cy="8413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Putian, China</a:t>
            </a:r>
          </a:p>
        </p:txBody>
      </p:sp>
      <p:sp>
        <p:nvSpPr>
          <p:cNvPr id="455" name="线条"/>
          <p:cNvSpPr/>
          <p:nvPr/>
        </p:nvSpPr>
        <p:spPr>
          <a:xfrm>
            <a:off x="20578755" y="3875307"/>
            <a:ext cx="1" cy="6881420"/>
          </a:xfrm>
          <a:prstGeom prst="line">
            <a:avLst/>
          </a:prstGeom>
          <a:ln w="114300">
            <a:solidFill>
              <a:schemeClr val="accent5">
                <a:alpha val="67132"/>
              </a:schemeClr>
            </a:solidFill>
            <a:miter lim="400000"/>
            <a:headEnd type="triangle"/>
            <a:tailEnd type="triangle"/>
          </a:ln>
        </p:spPr>
        <p:txBody>
          <a:bodyPr lIns="71437" tIns="71437" rIns="71437" bIns="71437" anchor="ctr"/>
          <a:lstStyle/>
          <a:p>
            <a:pPr>
              <a:defRPr sz="3200"/>
            </a:pPr>
            <a:endParaRPr/>
          </a:p>
        </p:txBody>
      </p:sp>
      <p:sp>
        <p:nvSpPr>
          <p:cNvPr id="456" name="500Km…"/>
          <p:cNvSpPr txBox="1"/>
          <p:nvPr/>
        </p:nvSpPr>
        <p:spPr>
          <a:xfrm>
            <a:off x="20757819" y="6483557"/>
            <a:ext cx="2109094" cy="1539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p>
            <a:pPr>
              <a:defRPr sz="4800">
                <a:latin typeface="Gill Sans"/>
                <a:ea typeface="Gill Sans"/>
                <a:cs typeface="Gill Sans"/>
                <a:sym typeface="Gill Sans"/>
              </a:defRPr>
            </a:pPr>
            <a:r>
              <a:t>500Km</a:t>
            </a:r>
          </a:p>
          <a:p>
            <a:pPr>
              <a:defRPr sz="4800">
                <a:latin typeface="Gill Sans"/>
                <a:ea typeface="Gill Sans"/>
                <a:cs typeface="Gill Sans"/>
                <a:sym typeface="Gill Sans"/>
              </a:defRPr>
            </a:pPr>
            <a:r>
              <a:t>(2.5ms)</a:t>
            </a:r>
          </a:p>
        </p:txBody>
      </p:sp>
      <p:sp>
        <p:nvSpPr>
          <p:cNvPr id="457" name="San Jose, USA"/>
          <p:cNvSpPr txBox="1"/>
          <p:nvPr/>
        </p:nvSpPr>
        <p:spPr>
          <a:xfrm>
            <a:off x="18817218" y="5750160"/>
            <a:ext cx="3543797" cy="841376"/>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San Jose, USA</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456"/>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4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6" grpId="1" animBg="1" advAuto="0"/>
      <p:bldP spid="456" grpId="2" animBg="1" advAuto="0"/>
      <p:bldP spid="457" grpId="3"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9BC82101-7811-41E9-A2AE-F22C87C32C10}"/>
              </a:ext>
            </a:extLst>
          </p:cNvPr>
          <p:cNvSpPr>
            <a:spLocks noGrp="1"/>
          </p:cNvSpPr>
          <p:nvPr>
            <p:ph type="title"/>
          </p:nvPr>
        </p:nvSpPr>
        <p:spPr/>
        <p:txBody>
          <a:bodyPr/>
          <a:lstStyle/>
          <a:p>
            <a:r>
              <a:rPr lang="en-US" altLang="zh-CN" dirty="0"/>
              <a:t>What we have learned</a:t>
            </a:r>
            <a:endParaRPr lang="zh-CN" altLang="en-US" dirty="0"/>
          </a:p>
        </p:txBody>
      </p:sp>
      <p:sp>
        <p:nvSpPr>
          <p:cNvPr id="8" name="内容占位符 3">
            <a:extLst>
              <a:ext uri="{FF2B5EF4-FFF2-40B4-BE49-F238E27FC236}">
                <a16:creationId xmlns:a16="http://schemas.microsoft.com/office/drawing/2014/main" id="{FAACD7A9-F6D9-4E5C-A48E-7D38FF19AFBB}"/>
              </a:ext>
            </a:extLst>
          </p:cNvPr>
          <p:cNvSpPr txBox="1">
            <a:spLocks/>
          </p:cNvSpPr>
          <p:nvPr/>
        </p:nvSpPr>
        <p:spPr>
          <a:xfrm>
            <a:off x="1685365" y="2211978"/>
            <a:ext cx="19032929" cy="9854515"/>
          </a:xfrm>
          <a:prstGeom prst="rect">
            <a:avLst/>
          </a:prstGeom>
        </p:spPr>
        <p:txBody>
          <a:bodyPr vert="horz" lIns="68580" tIns="34290" rIns="68580" bIns="34290" rtlCol="0">
            <a:normAutofit/>
          </a:bodyPr>
          <a:lstStyle>
            <a:lvl1pPr marL="450850" indent="-450850" algn="l" defTabSz="914400" rtl="0" eaLnBrk="1" latinLnBrk="0" hangingPunct="1">
              <a:lnSpc>
                <a:spcPct val="90000"/>
              </a:lnSpc>
              <a:spcBef>
                <a:spcPts val="1000"/>
              </a:spcBef>
              <a:buClr>
                <a:srgbClr val="00007D"/>
              </a:buClr>
              <a:buSzPct val="90000"/>
              <a:buFont typeface="Wingdings" panose="05000000000000000000" pitchFamily="2" charset="2"/>
              <a:buChar char="n"/>
              <a:defRPr sz="2800" kern="1200">
                <a:solidFill>
                  <a:schemeClr val="tx1"/>
                </a:solidFill>
                <a:latin typeface="微软雅黑" panose="020B0503020204020204" pitchFamily="34" charset="-122"/>
                <a:ea typeface="微软雅黑" panose="020B0503020204020204" pitchFamily="34" charset="-122"/>
                <a:cs typeface="+mn-cs"/>
              </a:defRPr>
            </a:lvl1pPr>
            <a:lvl2pPr marL="900113" indent="-450850" algn="l" defTabSz="914400" rtl="0" eaLnBrk="1" latinLnBrk="0" hangingPunct="1">
              <a:lnSpc>
                <a:spcPct val="130000"/>
              </a:lnSpc>
              <a:spcBef>
                <a:spcPts val="500"/>
              </a:spcBef>
              <a:buClr>
                <a:srgbClr val="9999CC"/>
              </a:buClr>
              <a:buSzPct val="80000"/>
              <a:buFont typeface="Wingdings" pitchFamily="2" charset="2"/>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350000" indent="-450000" algn="l" defTabSz="914400" rtl="0" eaLnBrk="1" latinLnBrk="0" hangingPunct="1">
              <a:lnSpc>
                <a:spcPct val="130000"/>
              </a:lnSpc>
              <a:spcBef>
                <a:spcPts val="500"/>
              </a:spcBef>
              <a:buSzPct val="80000"/>
              <a:buFont typeface="Wingdings" panose="05000000000000000000" pitchFamily="2" charset="2"/>
              <a:buChar char="Ø"/>
              <a:defRPr sz="2000" kern="1200" baseline="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38138" marR="0" lvl="0" indent="-338138" algn="l" defTabSz="685800" rtl="0" eaLnBrk="1" fontAlgn="auto" latinLnBrk="0" hangingPunct="1">
              <a:lnSpc>
                <a:spcPct val="90000"/>
              </a:lnSpc>
              <a:spcBef>
                <a:spcPts val="750"/>
              </a:spcBef>
              <a:spcAft>
                <a:spcPts val="0"/>
              </a:spcAft>
              <a:buClr>
                <a:srgbClr val="00007D"/>
              </a:buClr>
              <a:buSzPct val="90000"/>
              <a:buFont typeface="Wingdings" panose="05000000000000000000" pitchFamily="2" charset="2"/>
              <a:buChar char="n"/>
              <a:tabLst/>
              <a:defRPr/>
            </a:pPr>
            <a:r>
              <a:rPr kumimoji="1" lang="en-US" altLang="zh-CN" sz="56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What is cloud computing </a:t>
            </a:r>
          </a:p>
          <a:p>
            <a:pPr marL="338138" marR="0" lvl="0" indent="-338138" algn="l" defTabSz="685800" rtl="0" eaLnBrk="1" fontAlgn="auto" latinLnBrk="0" hangingPunct="1">
              <a:lnSpc>
                <a:spcPct val="90000"/>
              </a:lnSpc>
              <a:spcBef>
                <a:spcPts val="750"/>
              </a:spcBef>
              <a:spcAft>
                <a:spcPts val="0"/>
              </a:spcAft>
              <a:buClr>
                <a:srgbClr val="00007D"/>
              </a:buClr>
              <a:buSzPct val="90000"/>
              <a:buFont typeface="Wingdings" panose="05000000000000000000" pitchFamily="2" charset="2"/>
              <a:buChar char="n"/>
              <a:tabLst/>
              <a:defRPr/>
            </a:pPr>
            <a:r>
              <a:rPr kumimoji="1" lang="en-US" altLang="zh-CN" sz="56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Cloud Networking</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Physical Structure</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Applications and network traffic</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Host networking virtualization</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Addressing &amp; Routing</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Software-Defined Networking Architecture</a:t>
            </a:r>
          </a:p>
          <a:p>
            <a:pPr marL="675084" marR="0" lvl="1" indent="-338138" algn="l" defTabSz="685800" rtl="0" eaLnBrk="1" fontAlgn="auto" latinLnBrk="0" hangingPunct="1">
              <a:lnSpc>
                <a:spcPct val="130000"/>
              </a:lnSpc>
              <a:spcBef>
                <a:spcPts val="376"/>
              </a:spcBef>
              <a:spcAft>
                <a:spcPts val="0"/>
              </a:spcAft>
              <a:buClr>
                <a:srgbClr val="9999CC"/>
              </a:buClr>
              <a:buSzPct val="80000"/>
              <a:buFont typeface="Wingdings" pitchFamily="2" charset="2"/>
              <a:buChar char=""/>
              <a:tabLst/>
              <a:defRPr/>
            </a:pPr>
            <a:r>
              <a:rPr kumimoji="1" lang="en-US" altLang="zh-CN" sz="4800" b="1"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Inter-data-center networking</a:t>
            </a:r>
          </a:p>
          <a:p>
            <a:pPr marL="1574858" marR="0" lvl="2" indent="-338138" algn="l" defTabSz="685800" rtl="0" eaLnBrk="1" fontAlgn="auto" latinLnBrk="0" hangingPunct="1">
              <a:lnSpc>
                <a:spcPct val="130000"/>
              </a:lnSpc>
              <a:spcBef>
                <a:spcPts val="376"/>
              </a:spcBef>
              <a:spcAft>
                <a:spcPts val="0"/>
              </a:spcAft>
              <a:buClrTx/>
              <a:buSzPct val="80000"/>
              <a:buFont typeface="Wingdings" panose="05000000000000000000" pitchFamily="2" charset="2"/>
              <a:buChar char="Ø"/>
              <a:tabLst/>
              <a:defRPr/>
            </a:pPr>
            <a:r>
              <a:rPr kumimoji="1" lang="en-US" altLang="zh-CN" sz="4000" b="1"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Why multiple data centers</a:t>
            </a:r>
          </a:p>
          <a:p>
            <a:pPr marL="1574858" marR="0" lvl="2" indent="-338138" algn="l" defTabSz="685800" rtl="0" eaLnBrk="1" fontAlgn="auto" latinLnBrk="0" hangingPunct="1">
              <a:lnSpc>
                <a:spcPct val="130000"/>
              </a:lnSpc>
              <a:spcBef>
                <a:spcPts val="376"/>
              </a:spcBef>
              <a:spcAft>
                <a:spcPts val="0"/>
              </a:spcAft>
              <a:buClrTx/>
              <a:buSzPct val="80000"/>
              <a:buFont typeface="Wingdings" panose="05000000000000000000" pitchFamily="2" charset="2"/>
              <a:buChar char="Ø"/>
              <a:tabLst/>
              <a:defRPr/>
            </a:pPr>
            <a:r>
              <a:rPr kumimoji="1" lang="en-US" altLang="zh-CN" sz="4000" b="1"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rPr>
              <a:t>Traffic engineering for inter-data-center network</a:t>
            </a:r>
            <a:endParaRPr kumimoji="1" lang="en-US" altLang="zh-CN" sz="3600" b="1"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endParaRPr>
          </a:p>
          <a:p>
            <a:pPr marL="2989658" marR="0" lvl="4" indent="-338138" algn="l" defTabSz="685800" rtl="0" eaLnBrk="1" fontAlgn="auto" latinLnBrk="0" hangingPunct="1">
              <a:lnSpc>
                <a:spcPct val="90000"/>
              </a:lnSpc>
              <a:spcBef>
                <a:spcPts val="376"/>
              </a:spcBef>
              <a:spcAft>
                <a:spcPts val="0"/>
              </a:spcAft>
              <a:buClrTx/>
              <a:buSzTx/>
              <a:buFont typeface="Arial" panose="020B0604020202020204" pitchFamily="34" charset="0"/>
              <a:buChar char="•"/>
              <a:tabLst/>
              <a:defRPr/>
            </a:pPr>
            <a:endParaRPr kumimoji="1" lang="en-US" altLang="zh-CN" sz="3600" b="1"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cs"/>
              <a:sym typeface="Helvetica Light"/>
            </a:endParaRPr>
          </a:p>
        </p:txBody>
      </p:sp>
    </p:spTree>
    <p:extLst>
      <p:ext uri="{BB962C8B-B14F-4D97-AF65-F5344CB8AC3E}">
        <p14:creationId xmlns:p14="http://schemas.microsoft.com/office/powerpoint/2010/main" val="202179923"/>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Internet routing can be circuitous"/>
          <p:cNvSpPr txBox="1">
            <a:spLocks noGrp="1"/>
          </p:cNvSpPr>
          <p:nvPr>
            <p:ph type="title"/>
          </p:nvPr>
        </p:nvSpPr>
        <p:spPr>
          <a:prstGeom prst="rect">
            <a:avLst/>
          </a:prstGeom>
        </p:spPr>
        <p:txBody>
          <a:bodyPr/>
          <a:lstStyle/>
          <a:p>
            <a:r>
              <a:t>Internet routing can be circuitous</a:t>
            </a:r>
          </a:p>
        </p:txBody>
      </p:sp>
      <p:grpSp>
        <p:nvGrpSpPr>
          <p:cNvPr id="466" name="成组"/>
          <p:cNvGrpSpPr/>
          <p:nvPr/>
        </p:nvGrpSpPr>
        <p:grpSpPr>
          <a:xfrm>
            <a:off x="8192668" y="7316018"/>
            <a:ext cx="8238635" cy="2540244"/>
            <a:chOff x="0" y="0"/>
            <a:chExt cx="8238633" cy="2540243"/>
          </a:xfrm>
        </p:grpSpPr>
        <p:sp>
          <p:nvSpPr>
            <p:cNvPr id="462" name="线条"/>
            <p:cNvSpPr/>
            <p:nvPr/>
          </p:nvSpPr>
          <p:spPr>
            <a:xfrm>
              <a:off x="4119316" y="485592"/>
              <a:ext cx="4119318" cy="1737232"/>
            </a:xfrm>
            <a:custGeom>
              <a:avLst/>
              <a:gdLst/>
              <a:ahLst/>
              <a:cxnLst>
                <a:cxn ang="0">
                  <a:pos x="wd2" y="hd2"/>
                </a:cxn>
                <a:cxn ang="5400000">
                  <a:pos x="wd2" y="hd2"/>
                </a:cxn>
                <a:cxn ang="10800000">
                  <a:pos x="wd2" y="hd2"/>
                </a:cxn>
                <a:cxn ang="16200000">
                  <a:pos x="wd2" y="hd2"/>
                </a:cxn>
              </a:cxnLst>
              <a:rect l="0" t="0" r="r" b="b"/>
              <a:pathLst>
                <a:path w="21600" h="20040" extrusionOk="0">
                  <a:moveTo>
                    <a:pt x="21600" y="0"/>
                  </a:moveTo>
                  <a:cubicBezTo>
                    <a:pt x="21600" y="0"/>
                    <a:pt x="19369" y="11717"/>
                    <a:pt x="14249" y="16042"/>
                  </a:cubicBezTo>
                  <a:cubicBezTo>
                    <a:pt x="7670" y="21600"/>
                    <a:pt x="0" y="19742"/>
                    <a:pt x="0" y="19742"/>
                  </a:cubicBezTo>
                </a:path>
              </a:pathLst>
            </a:custGeom>
            <a:noFill/>
            <a:ln w="152400" cap="flat">
              <a:solidFill>
                <a:srgbClr val="EE6E12">
                  <a:alpha val="66903"/>
                </a:srgbClr>
              </a:solidFill>
              <a:prstDash val="solid"/>
              <a:miter lim="400000"/>
              <a:headEnd type="stealth" w="med" len="med"/>
            </a:ln>
            <a:effectLst/>
          </p:spPr>
          <p:txBody>
            <a:bodyPr wrap="square" lIns="50800" tIns="50800" rIns="50800" bIns="50800" numCol="1" anchor="ctr">
              <a:noAutofit/>
            </a:bodyPr>
            <a:lstStyle/>
            <a:p>
              <a:pPr>
                <a:defRPr sz="4200">
                  <a:latin typeface="Gill Sans"/>
                  <a:ea typeface="Gill Sans"/>
                  <a:cs typeface="Gill Sans"/>
                  <a:sym typeface="Gill Sans"/>
                </a:defRPr>
              </a:pPr>
              <a:endParaRPr/>
            </a:p>
          </p:txBody>
        </p:sp>
        <p:sp>
          <p:nvSpPr>
            <p:cNvPr id="463" name="线条"/>
            <p:cNvSpPr/>
            <p:nvPr/>
          </p:nvSpPr>
          <p:spPr>
            <a:xfrm>
              <a:off x="0" y="0"/>
              <a:ext cx="3501420" cy="219696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11922" y="20887"/>
                    <a:pt x="11380" y="15863"/>
                  </a:cubicBezTo>
                  <a:cubicBezTo>
                    <a:pt x="9996" y="3023"/>
                    <a:pt x="0" y="0"/>
                    <a:pt x="0" y="0"/>
                  </a:cubicBezTo>
                </a:path>
              </a:pathLst>
            </a:custGeom>
            <a:noFill/>
            <a:ln w="152400" cap="flat">
              <a:solidFill>
                <a:srgbClr val="EE6E12">
                  <a:alpha val="65685"/>
                </a:srgbClr>
              </a:solidFill>
              <a:prstDash val="solid"/>
              <a:miter lim="400000"/>
              <a:headEnd type="stealth" w="med" len="med"/>
            </a:ln>
            <a:effectLst/>
          </p:spPr>
          <p:txBody>
            <a:bodyPr wrap="square" lIns="50800" tIns="50800" rIns="50800" bIns="50800" numCol="1" anchor="ctr">
              <a:noAutofit/>
            </a:bodyPr>
            <a:lstStyle/>
            <a:p>
              <a:pPr>
                <a:defRPr sz="4200">
                  <a:latin typeface="Gill Sans"/>
                  <a:ea typeface="Gill Sans"/>
                  <a:cs typeface="Gill Sans"/>
                  <a:sym typeface="Gill Sans"/>
                </a:defRPr>
              </a:pPr>
              <a:endParaRPr/>
            </a:p>
          </p:txBody>
        </p:sp>
        <p:sp>
          <p:nvSpPr>
            <p:cNvPr id="464" name="圆形"/>
            <p:cNvSpPr/>
            <p:nvPr/>
          </p:nvSpPr>
          <p:spPr>
            <a:xfrm>
              <a:off x="3776040" y="1853690"/>
              <a:ext cx="686554" cy="686554"/>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5" name="x"/>
            <p:cNvSpPr txBox="1"/>
            <p:nvPr/>
          </p:nvSpPr>
          <p:spPr>
            <a:xfrm>
              <a:off x="3657201" y="176782"/>
              <a:ext cx="924232" cy="192234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defRPr sz="8400" i="1">
                  <a:latin typeface="Gill Sans"/>
                  <a:ea typeface="Gill Sans"/>
                  <a:cs typeface="Gill Sans"/>
                  <a:sym typeface="Gill Sans"/>
                </a:defRPr>
              </a:lvl1pPr>
            </a:lstStyle>
            <a:p>
              <a:r>
                <a:t>x</a:t>
              </a:r>
            </a:p>
          </p:txBody>
        </p:sp>
      </p:grpSp>
      <p:sp>
        <p:nvSpPr>
          <p:cNvPr id="467" name="线条"/>
          <p:cNvSpPr/>
          <p:nvPr/>
        </p:nvSpPr>
        <p:spPr>
          <a:xfrm>
            <a:off x="8192668" y="3227178"/>
            <a:ext cx="8195364" cy="4088836"/>
          </a:xfrm>
          <a:custGeom>
            <a:avLst/>
            <a:gdLst/>
            <a:ahLst/>
            <a:cxnLst>
              <a:cxn ang="0">
                <a:pos x="wd2" y="hd2"/>
              </a:cxn>
              <a:cxn ang="5400000">
                <a:pos x="wd2" y="hd2"/>
              </a:cxn>
              <a:cxn ang="10800000">
                <a:pos x="wd2" y="hd2"/>
              </a:cxn>
              <a:cxn ang="16200000">
                <a:pos x="wd2" y="hd2"/>
              </a:cxn>
            </a:cxnLst>
            <a:rect l="0" t="0" r="r" b="b"/>
            <a:pathLst>
              <a:path w="19674" h="13186" extrusionOk="0">
                <a:moveTo>
                  <a:pt x="19674" y="11755"/>
                </a:moveTo>
                <a:cubicBezTo>
                  <a:pt x="19674" y="11755"/>
                  <a:pt x="12968" y="-8237"/>
                  <a:pt x="12024" y="6946"/>
                </a:cubicBezTo>
                <a:cubicBezTo>
                  <a:pt x="11814" y="10320"/>
                  <a:pt x="9888" y="13363"/>
                  <a:pt x="8159" y="5327"/>
                </a:cubicBezTo>
                <a:cubicBezTo>
                  <a:pt x="7145" y="617"/>
                  <a:pt x="-1926" y="-3867"/>
                  <a:pt x="1896" y="5414"/>
                </a:cubicBezTo>
                <a:cubicBezTo>
                  <a:pt x="3947" y="10394"/>
                  <a:pt x="0" y="13187"/>
                  <a:pt x="0" y="13187"/>
                </a:cubicBezTo>
              </a:path>
            </a:pathLst>
          </a:custGeom>
          <a:ln w="152400">
            <a:solidFill>
              <a:schemeClr val="accent1">
                <a:alpha val="62513"/>
              </a:schemeClr>
            </a:solidFill>
            <a:miter lim="400000"/>
            <a:headEnd type="stealth"/>
          </a:ln>
        </p:spPr>
        <p:txBody>
          <a:bodyPr lIns="50800" tIns="50800" rIns="50800" bIns="50800" anchor="ctr"/>
          <a:lstStyle/>
          <a:p>
            <a:pPr>
              <a:defRPr sz="4200">
                <a:latin typeface="Gill Sans"/>
                <a:ea typeface="Gill Sans"/>
                <a:cs typeface="Gill Sans"/>
                <a:sym typeface="Gill Sans"/>
              </a:defRPr>
            </a:pPr>
            <a:endParaRPr/>
          </a:p>
        </p:txBody>
      </p:sp>
      <p:sp>
        <p:nvSpPr>
          <p:cNvPr id="468" name="a"/>
          <p:cNvSpPr txBox="1"/>
          <p:nvPr/>
        </p:nvSpPr>
        <p:spPr>
          <a:xfrm>
            <a:off x="7085627" y="5575854"/>
            <a:ext cx="985480"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a</a:t>
            </a:r>
          </a:p>
        </p:txBody>
      </p:sp>
      <p:sp>
        <p:nvSpPr>
          <p:cNvPr id="469" name="圆形"/>
          <p:cNvSpPr/>
          <p:nvPr/>
        </p:nvSpPr>
        <p:spPr>
          <a:xfrm>
            <a:off x="7849392" y="6972740"/>
            <a:ext cx="686554"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0" name="圆形"/>
          <p:cNvSpPr/>
          <p:nvPr/>
        </p:nvSpPr>
        <p:spPr>
          <a:xfrm>
            <a:off x="16362647" y="6972740"/>
            <a:ext cx="686554" cy="686554"/>
          </a:xfrm>
          <a:prstGeom prst="ellipse">
            <a:avLst/>
          </a:prstGeom>
          <a:solidFill>
            <a:srgbClr val="000000"/>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1" name="b"/>
          <p:cNvSpPr txBox="1"/>
          <p:nvPr/>
        </p:nvSpPr>
        <p:spPr>
          <a:xfrm>
            <a:off x="16934546" y="5575854"/>
            <a:ext cx="985479" cy="19223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8400" i="1">
                <a:latin typeface="Gill Sans"/>
                <a:ea typeface="Gill Sans"/>
                <a:cs typeface="Gill Sans"/>
                <a:sym typeface="Gill Sans"/>
              </a:defRPr>
            </a:lvl1pPr>
          </a:lstStyle>
          <a:p>
            <a:r>
              <a:t>b</a:t>
            </a:r>
          </a:p>
        </p:txBody>
      </p:sp>
      <p:grpSp>
        <p:nvGrpSpPr>
          <p:cNvPr id="475" name="成组"/>
          <p:cNvGrpSpPr/>
          <p:nvPr/>
        </p:nvGrpSpPr>
        <p:grpSpPr>
          <a:xfrm>
            <a:off x="4823610" y="6494736"/>
            <a:ext cx="14736780" cy="5807068"/>
            <a:chOff x="0" y="0"/>
            <a:chExt cx="14736778" cy="5807067"/>
          </a:xfrm>
        </p:grpSpPr>
        <p:pic>
          <p:nvPicPr>
            <p:cNvPr id="472" name="图像" descr="图像"/>
            <p:cNvPicPr>
              <a:picLocks noChangeAspect="1"/>
            </p:cNvPicPr>
            <p:nvPr/>
          </p:nvPicPr>
          <p:blipFill>
            <a:blip r:embed="rId3">
              <a:extLst/>
            </a:blip>
            <a:stretch>
              <a:fillRect/>
            </a:stretch>
          </p:blipFill>
          <p:spPr>
            <a:xfrm>
              <a:off x="0" y="0"/>
              <a:ext cx="2322641" cy="2322641"/>
            </a:xfrm>
            <a:prstGeom prst="rect">
              <a:avLst/>
            </a:prstGeom>
            <a:ln w="12700" cap="flat">
              <a:noFill/>
              <a:miter lim="400000"/>
            </a:ln>
            <a:effectLst/>
          </p:spPr>
        </p:pic>
        <p:pic>
          <p:nvPicPr>
            <p:cNvPr id="473" name="图像" descr="图像"/>
            <p:cNvPicPr>
              <a:picLocks noChangeAspect="1"/>
            </p:cNvPicPr>
            <p:nvPr/>
          </p:nvPicPr>
          <p:blipFill>
            <a:blip r:embed="rId3">
              <a:extLst/>
            </a:blip>
            <a:stretch>
              <a:fillRect/>
            </a:stretch>
          </p:blipFill>
          <p:spPr>
            <a:xfrm>
              <a:off x="6327054" y="3484427"/>
              <a:ext cx="2322641" cy="2322641"/>
            </a:xfrm>
            <a:prstGeom prst="rect">
              <a:avLst/>
            </a:prstGeom>
            <a:ln w="12700" cap="flat">
              <a:noFill/>
              <a:miter lim="400000"/>
            </a:ln>
            <a:effectLst/>
          </p:spPr>
        </p:pic>
        <p:pic>
          <p:nvPicPr>
            <p:cNvPr id="474" name="图像" descr="图像"/>
            <p:cNvPicPr>
              <a:picLocks noChangeAspect="1"/>
            </p:cNvPicPr>
            <p:nvPr/>
          </p:nvPicPr>
          <p:blipFill>
            <a:blip r:embed="rId3">
              <a:extLst/>
            </a:blip>
            <a:stretch>
              <a:fillRect/>
            </a:stretch>
          </p:blipFill>
          <p:spPr>
            <a:xfrm>
              <a:off x="12414138" y="175920"/>
              <a:ext cx="2322641" cy="2322641"/>
            </a:xfrm>
            <a:prstGeom prst="rect">
              <a:avLst/>
            </a:prstGeom>
            <a:ln w="12700" cap="flat">
              <a:noFill/>
              <a:miter lim="400000"/>
            </a:ln>
            <a:effectLst/>
          </p:spPr>
        </p:pic>
      </p:grpSp>
      <p:sp>
        <p:nvSpPr>
          <p:cNvPr id="476" name="形状"/>
          <p:cNvSpPr/>
          <p:nvPr/>
        </p:nvSpPr>
        <p:spPr>
          <a:xfrm>
            <a:off x="7102823" y="7496069"/>
            <a:ext cx="11057543" cy="3814947"/>
          </a:xfrm>
          <a:custGeom>
            <a:avLst/>
            <a:gdLst/>
            <a:ahLst/>
            <a:cxnLst>
              <a:cxn ang="0">
                <a:pos x="wd2" y="hd2"/>
              </a:cxn>
              <a:cxn ang="5400000">
                <a:pos x="wd2" y="hd2"/>
              </a:cxn>
              <a:cxn ang="10800000">
                <a:pos x="wd2" y="hd2"/>
              </a:cxn>
              <a:cxn ang="16200000">
                <a:pos x="wd2" y="hd2"/>
              </a:cxn>
            </a:cxnLst>
            <a:rect l="0" t="0" r="r" b="b"/>
            <a:pathLst>
              <a:path w="21600" h="21376" extrusionOk="0">
                <a:moveTo>
                  <a:pt x="0" y="795"/>
                </a:moveTo>
                <a:cubicBezTo>
                  <a:pt x="639" y="238"/>
                  <a:pt x="1309" y="41"/>
                  <a:pt x="1974" y="215"/>
                </a:cubicBezTo>
                <a:cubicBezTo>
                  <a:pt x="2967" y="475"/>
                  <a:pt x="3936" y="1596"/>
                  <a:pt x="4524" y="3896"/>
                </a:cubicBezTo>
                <a:cubicBezTo>
                  <a:pt x="4902" y="5377"/>
                  <a:pt x="5071" y="7209"/>
                  <a:pt x="5427" y="8734"/>
                </a:cubicBezTo>
                <a:cubicBezTo>
                  <a:pt x="5923" y="10856"/>
                  <a:pt x="6742" y="12222"/>
                  <a:pt x="7628" y="12088"/>
                </a:cubicBezTo>
                <a:cubicBezTo>
                  <a:pt x="8337" y="11980"/>
                  <a:pt x="9140" y="11079"/>
                  <a:pt x="9607" y="12636"/>
                </a:cubicBezTo>
                <a:cubicBezTo>
                  <a:pt x="9901" y="13615"/>
                  <a:pt x="9860" y="14940"/>
                  <a:pt x="9823" y="16134"/>
                </a:cubicBezTo>
                <a:cubicBezTo>
                  <a:pt x="9775" y="17711"/>
                  <a:pt x="9741" y="19295"/>
                  <a:pt x="9722" y="20906"/>
                </a:cubicBezTo>
                <a:moveTo>
                  <a:pt x="10778" y="21376"/>
                </a:moveTo>
                <a:cubicBezTo>
                  <a:pt x="10754" y="20964"/>
                  <a:pt x="10723" y="20555"/>
                  <a:pt x="10685" y="20152"/>
                </a:cubicBezTo>
                <a:cubicBezTo>
                  <a:pt x="10436" y="17513"/>
                  <a:pt x="10033" y="14543"/>
                  <a:pt x="10754" y="12919"/>
                </a:cubicBezTo>
                <a:cubicBezTo>
                  <a:pt x="10920" y="12545"/>
                  <a:pt x="11124" y="12359"/>
                  <a:pt x="11332" y="12260"/>
                </a:cubicBezTo>
                <a:cubicBezTo>
                  <a:pt x="11790" y="12044"/>
                  <a:pt x="12254" y="12245"/>
                  <a:pt x="12717" y="12295"/>
                </a:cubicBezTo>
                <a:cubicBezTo>
                  <a:pt x="15179" y="12559"/>
                  <a:pt x="17488" y="8676"/>
                  <a:pt x="18436" y="2192"/>
                </a:cubicBezTo>
                <a:cubicBezTo>
                  <a:pt x="18539" y="1481"/>
                  <a:pt x="18635" y="714"/>
                  <a:pt x="18863" y="301"/>
                </a:cubicBezTo>
                <a:cubicBezTo>
                  <a:pt x="19153" y="-224"/>
                  <a:pt x="19514" y="43"/>
                  <a:pt x="19846" y="310"/>
                </a:cubicBezTo>
                <a:cubicBezTo>
                  <a:pt x="20424" y="775"/>
                  <a:pt x="21010" y="1163"/>
                  <a:pt x="21600" y="1474"/>
                </a:cubicBezTo>
              </a:path>
            </a:pathLst>
          </a:custGeom>
          <a:ln w="152400">
            <a:solidFill>
              <a:schemeClr val="accent2">
                <a:alpha val="84713"/>
              </a:schemeClr>
            </a:solidFill>
            <a:miter lim="400000"/>
          </a:ln>
        </p:spPr>
        <p:txBody>
          <a:bodyPr lIns="50800" tIns="50800" rIns="50800" bIns="50800" anchor="ctr"/>
          <a:lstStyle/>
          <a:p>
            <a:pPr>
              <a:defRPr sz="3200"/>
            </a:pPr>
            <a:endParaRPr/>
          </a:p>
        </p:txBody>
      </p:sp>
      <p:sp>
        <p:nvSpPr>
          <p:cNvPr id="477" name="矩形"/>
          <p:cNvSpPr/>
          <p:nvPr/>
        </p:nvSpPr>
        <p:spPr>
          <a:xfrm>
            <a:off x="12628360" y="10305532"/>
            <a:ext cx="831923" cy="447955"/>
          </a:xfrm>
          <a:prstGeom prst="rect">
            <a:avLst/>
          </a:prstGeom>
          <a:solidFill>
            <a:schemeClr val="accent5"/>
          </a:solidFill>
          <a:ln w="12700">
            <a:miter lim="400000"/>
          </a:ln>
        </p:spPr>
        <p:txBody>
          <a:bodyPr lIns="71437" tIns="71437" rIns="71437" bIns="71437" anchor="ctr"/>
          <a:lstStyle/>
          <a:p>
            <a:pPr>
              <a:defRPr sz="3200">
                <a:solidFill>
                  <a:srgbClr val="FFFFFF"/>
                </a:solidFill>
              </a:defRPr>
            </a:pPr>
            <a:endParaRPr/>
          </a:p>
        </p:txBody>
      </p:sp>
      <p:grpSp>
        <p:nvGrpSpPr>
          <p:cNvPr id="480" name="成组"/>
          <p:cNvGrpSpPr/>
          <p:nvPr/>
        </p:nvGrpSpPr>
        <p:grpSpPr>
          <a:xfrm>
            <a:off x="7272859" y="7710041"/>
            <a:ext cx="1527667" cy="501464"/>
            <a:chOff x="30363" y="0"/>
            <a:chExt cx="1527666" cy="501462"/>
          </a:xfrm>
        </p:grpSpPr>
        <p:sp>
          <p:nvSpPr>
            <p:cNvPr id="478" name="矩形"/>
            <p:cNvSpPr/>
            <p:nvPr/>
          </p:nvSpPr>
          <p:spPr>
            <a:xfrm>
              <a:off x="30363" y="0"/>
              <a:ext cx="1527667" cy="501463"/>
            </a:xfrm>
            <a:prstGeom prst="rect">
              <a:avLst/>
            </a:prstGeom>
            <a:solidFill>
              <a:srgbClr val="53585F"/>
            </a:solidFill>
            <a:ln w="12700" cap="flat">
              <a:noFill/>
              <a:miter lim="400000"/>
            </a:ln>
            <a:effectLst>
              <a:outerShdw blurRad="50800" dist="25400" dir="5400000" rotWithShape="0">
                <a:srgbClr val="000000">
                  <a:alpha val="50000"/>
                </a:srgbClr>
              </a:outerShdw>
            </a:effectLst>
          </p:spPr>
          <p:txBody>
            <a:bodyPr wrap="square" lIns="71437" tIns="71437" rIns="71437" bIns="71437" numCol="1" anchor="ctr">
              <a:noAutofit/>
            </a:bodyPr>
            <a:lstStyle/>
            <a:p>
              <a:pPr>
                <a:defRPr sz="3200">
                  <a:solidFill>
                    <a:srgbClr val="FFFFFF"/>
                  </a:solidFill>
                </a:defRPr>
              </a:pPr>
              <a:endParaRPr/>
            </a:p>
          </p:txBody>
        </p:sp>
        <p:sp>
          <p:nvSpPr>
            <p:cNvPr id="479" name="矩形"/>
            <p:cNvSpPr/>
            <p:nvPr/>
          </p:nvSpPr>
          <p:spPr>
            <a:xfrm>
              <a:off x="52257" y="30363"/>
              <a:ext cx="876617" cy="468256"/>
            </a:xfrm>
            <a:prstGeom prst="rect">
              <a:avLst/>
            </a:prstGeom>
            <a:solidFill>
              <a:schemeClr val="accent5"/>
            </a:solidFill>
            <a:ln w="12700" cap="flat">
              <a:noFill/>
              <a:miter lim="400000"/>
            </a:ln>
            <a:effectLst/>
          </p:spPr>
          <p:txBody>
            <a:bodyPr wrap="square" lIns="71437" tIns="71437" rIns="71437" bIns="71437" numCol="1" anchor="ctr">
              <a:noAutofit/>
            </a:bodyPr>
            <a:lstStyle/>
            <a:p>
              <a:pPr>
                <a:defRPr sz="3200">
                  <a:solidFill>
                    <a:srgbClr val="FFFFFF"/>
                  </a:solidFill>
                </a:defRPr>
              </a:pPr>
              <a:endParaRPr/>
            </a:p>
          </p:txBody>
        </p:sp>
      </p:grpSp>
      <p:sp>
        <p:nvSpPr>
          <p:cNvPr id="481" name="lab &gt; lax + lxb"/>
          <p:cNvSpPr txBox="1"/>
          <p:nvPr/>
        </p:nvSpPr>
        <p:spPr>
          <a:xfrm>
            <a:off x="9759996" y="10840138"/>
            <a:ext cx="4864008" cy="130884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pPr>
              <a:defRPr sz="7200" b="1">
                <a:solidFill>
                  <a:schemeClr val="accent5"/>
                </a:solidFill>
                <a:latin typeface="Gill Sans"/>
                <a:ea typeface="Gill Sans"/>
                <a:cs typeface="Gill Sans"/>
                <a:sym typeface="Gill Sans"/>
              </a:defRPr>
            </a:pPr>
            <a:r>
              <a:t>l</a:t>
            </a:r>
            <a:r>
              <a:rPr baseline="-5999"/>
              <a:t>ab</a:t>
            </a:r>
            <a:r>
              <a:t> &gt; l</a:t>
            </a:r>
            <a:r>
              <a:rPr baseline="-5999"/>
              <a:t>ax</a:t>
            </a:r>
            <a:r>
              <a:t> + l</a:t>
            </a:r>
            <a:r>
              <a:rPr baseline="-5999"/>
              <a:t>xb</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481"/>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47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3" nodeType="clickEffect">
                                  <p:stCondLst>
                                    <p:cond delay="0"/>
                                  </p:stCondLst>
                                  <p:iterate>
                                    <p:tmAbs val="0"/>
                                  </p:iterate>
                                  <p:childTnLst>
                                    <p:set>
                                      <p:cBhvr>
                                        <p:cTn id="13" fill="hold"/>
                                        <p:tgtEl>
                                          <p:spTgt spid="47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4" nodeType="clickEffect">
                                  <p:stCondLst>
                                    <p:cond delay="0"/>
                                  </p:stCondLst>
                                  <p:iterate>
                                    <p:tmAbs val="0"/>
                                  </p:iterate>
                                  <p:childTnLst>
                                    <p:set>
                                      <p:cBhvr>
                                        <p:cTn id="17" fill="hold"/>
                                        <p:tgtEl>
                                          <p:spTgt spid="480"/>
                                        </p:tgtEl>
                                        <p:attrNameLst>
                                          <p:attrName>style.visibility</p:attrName>
                                        </p:attrNameLst>
                                      </p:cBhvr>
                                      <p:to>
                                        <p:strVal val="visible"/>
                                      </p:to>
                                    </p:set>
                                  </p:childTnLst>
                                </p:cTn>
                              </p:par>
                            </p:childTnLst>
                          </p:cTn>
                        </p:par>
                        <p:par>
                          <p:cTn id="18" fill="hold">
                            <p:stCondLst>
                              <p:cond delay="0"/>
                            </p:stCondLst>
                            <p:childTnLst>
                              <p:par>
                                <p:cTn id="19" presetID="-1" presetClass="path" presetSubtype="0" accel="50000" decel="50000" fill="hold" nodeType="afterEffect">
                                  <p:stCondLst>
                                    <p:cond delay="0"/>
                                  </p:stCondLst>
                                  <p:childTnLst>
                                    <p:animMotion origin="layout" path="M 0.000000 0.000000 C 0.013699 -0.007500 0.028597 -0.002869 0.040062 0.012426 C 0.059215 0.037978 0.064692 0.087219 0.086023 0.106638 C 0.106573 0.125346 0.134337 0.107669 0.151586 0.136920 C 0.165657 0.160782 0.164190 0.201447 0.148520 0.221917" pathEditMode="relative">
                                      <p:cBhvr>
                                        <p:cTn id="20" dur="1000" fill="hold"/>
                                        <p:tgtEl>
                                          <p:spTgt spid="480"/>
                                        </p:tgtEl>
                                        <p:attrNameLst>
                                          <p:attrName>ppt_x</p:attrName>
                                          <p:attrName>ppt_y</p:attrName>
                                        </p:attrNameLst>
                                      </p:cBhvr>
                                    </p:animMotion>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6" nodeType="clickEffect">
                                  <p:stCondLst>
                                    <p:cond delay="0"/>
                                  </p:stCondLst>
                                  <p:iterate>
                                    <p:tmAbs val="0"/>
                                  </p:iterate>
                                  <p:childTnLst>
                                    <p:set>
                                      <p:cBhvr>
                                        <p:cTn id="24" fill="hold">
                                          <p:stCondLst>
                                            <p:cond delay="0"/>
                                          </p:stCondLst>
                                        </p:cTn>
                                        <p:tgtEl>
                                          <p:spTgt spid="480"/>
                                        </p:tgtEl>
                                        <p:attrNameLst>
                                          <p:attrName>style.visibility</p:attrName>
                                        </p:attrNameLst>
                                      </p:cBhvr>
                                      <p:to>
                                        <p:strVal val="hidden"/>
                                      </p:to>
                                    </p:set>
                                  </p:childTnLst>
                                </p:cTn>
                              </p:par>
                            </p:childTnLst>
                          </p:cTn>
                        </p:par>
                        <p:par>
                          <p:cTn id="25" fill="hold">
                            <p:stCondLst>
                              <p:cond delay="0"/>
                            </p:stCondLst>
                            <p:childTnLst>
                              <p:par>
                                <p:cTn id="26" presetID="1" presetClass="entr" presetSubtype="0" fill="hold" grpId="7" nodeType="afterEffect">
                                  <p:stCondLst>
                                    <p:cond delay="0"/>
                                  </p:stCondLst>
                                  <p:iterate>
                                    <p:tmAbs val="0"/>
                                  </p:iterate>
                                  <p:childTnLst>
                                    <p:set>
                                      <p:cBhvr>
                                        <p:cTn id="27" fill="hold"/>
                                        <p:tgtEl>
                                          <p:spTgt spid="477"/>
                                        </p:tgtEl>
                                        <p:attrNameLst>
                                          <p:attrName>style.visibility</p:attrName>
                                        </p:attrNameLst>
                                      </p:cBhvr>
                                      <p:to>
                                        <p:strVal val="visible"/>
                                      </p:to>
                                    </p:set>
                                  </p:childTnLst>
                                </p:cTn>
                              </p:par>
                            </p:childTnLst>
                          </p:cTn>
                        </p:par>
                        <p:par>
                          <p:cTn id="28" fill="hold">
                            <p:stCondLst>
                              <p:cond delay="0"/>
                            </p:stCondLst>
                            <p:childTnLst>
                              <p:par>
                                <p:cTn id="29" presetID="-1" presetClass="path" presetSubtype="0" accel="50000" decel="50000" fill="hold" nodeType="afterEffect">
                                  <p:stCondLst>
                                    <p:cond delay="0"/>
                                  </p:stCondLst>
                                  <p:childTnLst>
                                    <p:animMotion origin="layout" path="M 0.000000 0.000000 C -0.008778 -0.011471 -0.012576 -0.031487 -0.009500 -0.050067 C 0.000649 -0.111370 0.045940 -0.084739 0.082364 -0.086741 C 0.098980 -0.087654 0.114778 -0.098949 0.128007 -0.116844 C 0.148517 -0.144585 0.161726 -0.186070 0.164551 -0.231609" pathEditMode="relative">
                                      <p:cBhvr>
                                        <p:cTn id="30" dur="1000" fill="hold"/>
                                        <p:tgtEl>
                                          <p:spTgt spid="47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5" grpId="2" animBg="1" advAuto="0"/>
      <p:bldP spid="476" grpId="3" animBg="1" advAuto="0"/>
      <p:bldP spid="477" grpId="7" animBg="1" advAuto="0"/>
      <p:bldP spid="480" grpId="4" animBg="1" advAuto="0"/>
      <p:bldP spid="480" grpId="6" animBg="1" advAuto="0"/>
      <p:bldP spid="481"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F4C3D83-398A-4A4F-AD5C-CC5D0A953CF4}"/>
              </a:ext>
            </a:extLst>
          </p:cNvPr>
          <p:cNvPicPr>
            <a:picLocks noChangeAspect="1"/>
          </p:cNvPicPr>
          <p:nvPr/>
        </p:nvPicPr>
        <p:blipFill>
          <a:blip r:embed="rId3"/>
          <a:stretch>
            <a:fillRect/>
          </a:stretch>
        </p:blipFill>
        <p:spPr>
          <a:xfrm>
            <a:off x="4661245" y="5395292"/>
            <a:ext cx="12692465" cy="8274793"/>
          </a:xfrm>
          <a:prstGeom prst="rect">
            <a:avLst/>
          </a:prstGeom>
        </p:spPr>
      </p:pic>
      <p:sp>
        <p:nvSpPr>
          <p:cNvPr id="485" name="Overlay routing: lower latency, loss"/>
          <p:cNvSpPr txBox="1">
            <a:spLocks noGrp="1"/>
          </p:cNvSpPr>
          <p:nvPr>
            <p:ph type="title"/>
          </p:nvPr>
        </p:nvSpPr>
        <p:spPr>
          <a:prstGeom prst="rect">
            <a:avLst/>
          </a:prstGeom>
        </p:spPr>
        <p:txBody>
          <a:bodyPr/>
          <a:lstStyle/>
          <a:p>
            <a:r>
              <a:t>Overlay routing: lower latency, loss</a:t>
            </a:r>
          </a:p>
        </p:txBody>
      </p:sp>
      <p:grpSp>
        <p:nvGrpSpPr>
          <p:cNvPr id="497" name="成组"/>
          <p:cNvGrpSpPr/>
          <p:nvPr/>
        </p:nvGrpSpPr>
        <p:grpSpPr>
          <a:xfrm>
            <a:off x="11422191" y="5712582"/>
            <a:ext cx="1482889" cy="6371880"/>
            <a:chOff x="0" y="0"/>
            <a:chExt cx="1482887" cy="6371878"/>
          </a:xfrm>
        </p:grpSpPr>
        <p:sp>
          <p:nvSpPr>
            <p:cNvPr id="495" name="线条"/>
            <p:cNvSpPr/>
            <p:nvPr/>
          </p:nvSpPr>
          <p:spPr>
            <a:xfrm flipV="1">
              <a:off x="-1" y="-1"/>
              <a:ext cx="2" cy="6371880"/>
            </a:xfrm>
            <a:prstGeom prst="line">
              <a:avLst/>
            </a:prstGeom>
            <a:noFill/>
            <a:ln w="114300" cap="flat">
              <a:solidFill>
                <a:schemeClr val="accent5">
                  <a:alpha val="67132"/>
                </a:schemeClr>
              </a:solidFill>
              <a:prstDash val="solid"/>
              <a:miter lim="400000"/>
            </a:ln>
            <a:effectLst/>
          </p:spPr>
          <p:txBody>
            <a:bodyPr wrap="square" lIns="71437" tIns="71437" rIns="71437" bIns="71437" numCol="1" anchor="ctr">
              <a:noAutofit/>
            </a:bodyPr>
            <a:lstStyle/>
            <a:p>
              <a:pPr>
                <a:defRPr sz="3200"/>
              </a:pPr>
              <a:endParaRPr/>
            </a:p>
          </p:txBody>
        </p:sp>
        <p:sp>
          <p:nvSpPr>
            <p:cNvPr id="496" name="线条"/>
            <p:cNvSpPr/>
            <p:nvPr/>
          </p:nvSpPr>
          <p:spPr>
            <a:xfrm>
              <a:off x="56728" y="4513207"/>
              <a:ext cx="1426160" cy="1"/>
            </a:xfrm>
            <a:prstGeom prst="line">
              <a:avLst/>
            </a:prstGeom>
            <a:noFill/>
            <a:ln w="114300" cap="flat">
              <a:solidFill>
                <a:schemeClr val="accent5">
                  <a:alpha val="67132"/>
                </a:schemeClr>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pic>
        <p:nvPicPr>
          <p:cNvPr id="2" name="图片 1">
            <a:extLst>
              <a:ext uri="{FF2B5EF4-FFF2-40B4-BE49-F238E27FC236}">
                <a16:creationId xmlns:a16="http://schemas.microsoft.com/office/drawing/2014/main" id="{4E51EF11-50F8-424E-A276-18C46B1CBED5}"/>
              </a:ext>
            </a:extLst>
          </p:cNvPr>
          <p:cNvPicPr>
            <a:picLocks noChangeAspect="1"/>
          </p:cNvPicPr>
          <p:nvPr/>
        </p:nvPicPr>
        <p:blipFill>
          <a:blip r:embed="rId4"/>
          <a:stretch>
            <a:fillRect/>
          </a:stretch>
        </p:blipFill>
        <p:spPr>
          <a:xfrm>
            <a:off x="6550560" y="1954906"/>
            <a:ext cx="11282880" cy="3440386"/>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 grpId="1"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502"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3"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4"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5"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6"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7"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8" name="Monitor latency, loss on routes!"/>
          <p:cNvSpPr txBox="1"/>
          <p:nvPr/>
        </p:nvSpPr>
        <p:spPr>
          <a:xfrm>
            <a:off x="5623794" y="11203427"/>
            <a:ext cx="13136411"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Monitor latency, loss on routes!</a:t>
            </a:r>
          </a:p>
        </p:txBody>
      </p:sp>
      <p:grpSp>
        <p:nvGrpSpPr>
          <p:cNvPr id="518" name="成组"/>
          <p:cNvGrpSpPr/>
          <p:nvPr/>
        </p:nvGrpSpPr>
        <p:grpSpPr>
          <a:xfrm>
            <a:off x="641089" y="1106707"/>
            <a:ext cx="23107695" cy="9800861"/>
            <a:chOff x="0" y="0"/>
            <a:chExt cx="23107694" cy="9800860"/>
          </a:xfrm>
        </p:grpSpPr>
        <p:sp>
          <p:nvSpPr>
            <p:cNvPr id="509" name="线条"/>
            <p:cNvSpPr/>
            <p:nvPr/>
          </p:nvSpPr>
          <p:spPr>
            <a:xfrm>
              <a:off x="3132" y="1363310"/>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0" name="线条"/>
            <p:cNvSpPr/>
            <p:nvPr/>
          </p:nvSpPr>
          <p:spPr>
            <a:xfrm>
              <a:off x="0" y="0"/>
              <a:ext cx="9982228" cy="1073886"/>
            </a:xfrm>
            <a:custGeom>
              <a:avLst/>
              <a:gdLst/>
              <a:ahLst/>
              <a:cxnLst>
                <a:cxn ang="0">
                  <a:pos x="wd2" y="hd2"/>
                </a:cxn>
                <a:cxn ang="5400000">
                  <a:pos x="wd2" y="hd2"/>
                </a:cxn>
                <a:cxn ang="10800000">
                  <a:pos x="wd2" y="hd2"/>
                </a:cxn>
                <a:cxn ang="16200000">
                  <a:pos x="wd2" y="hd2"/>
                </a:cxn>
              </a:cxnLst>
              <a:rect l="0" t="0" r="r" b="b"/>
              <a:pathLst>
                <a:path w="21600" h="20367" extrusionOk="0">
                  <a:moveTo>
                    <a:pt x="21600" y="2924"/>
                  </a:moveTo>
                  <a:cubicBezTo>
                    <a:pt x="17365" y="-1233"/>
                    <a:pt x="13088" y="-956"/>
                    <a:pt x="8860" y="3748"/>
                  </a:cubicBezTo>
                  <a:cubicBezTo>
                    <a:pt x="5859" y="7087"/>
                    <a:pt x="2895" y="12647"/>
                    <a:pt x="0" y="20367"/>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1" name="线条"/>
            <p:cNvSpPr/>
            <p:nvPr/>
          </p:nvSpPr>
          <p:spPr>
            <a:xfrm>
              <a:off x="6529534" y="437302"/>
              <a:ext cx="3527641" cy="62551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580" y="4003"/>
                    <a:pt x="10432" y="8398"/>
                    <a:pt x="6267" y="13092"/>
                  </a:cubicBezTo>
                  <a:cubicBezTo>
                    <a:pt x="3827" y="15842"/>
                    <a:pt x="1733" y="186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2" name="线条"/>
            <p:cNvSpPr/>
            <p:nvPr/>
          </p:nvSpPr>
          <p:spPr>
            <a:xfrm>
              <a:off x="6682561" y="2308082"/>
              <a:ext cx="5635792" cy="451140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72" y="3675"/>
                    <a:pt x="13974" y="7400"/>
                    <a:pt x="10207" y="11174"/>
                  </a:cubicBezTo>
                  <a:cubicBezTo>
                    <a:pt x="6779" y="14609"/>
                    <a:pt x="3376" y="18085"/>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3" name="线条"/>
            <p:cNvSpPr/>
            <p:nvPr/>
          </p:nvSpPr>
          <p:spPr>
            <a:xfrm>
              <a:off x="6731481" y="3762437"/>
              <a:ext cx="12584885" cy="323610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4" name="线条"/>
            <p:cNvSpPr/>
            <p:nvPr/>
          </p:nvSpPr>
          <p:spPr>
            <a:xfrm>
              <a:off x="6650268" y="7151570"/>
              <a:ext cx="16306685" cy="2649291"/>
            </a:xfrm>
            <a:custGeom>
              <a:avLst/>
              <a:gdLst/>
              <a:ahLst/>
              <a:cxnLst>
                <a:cxn ang="0">
                  <a:pos x="wd2" y="hd2"/>
                </a:cxn>
                <a:cxn ang="5400000">
                  <a:pos x="wd2" y="hd2"/>
                </a:cxn>
                <a:cxn ang="10800000">
                  <a:pos x="wd2" y="hd2"/>
                </a:cxn>
                <a:cxn ang="16200000">
                  <a:pos x="wd2" y="hd2"/>
                </a:cxn>
              </a:cxnLst>
              <a:rect l="0" t="0" r="r" b="b"/>
              <a:pathLst>
                <a:path w="21600" h="21344" extrusionOk="0">
                  <a:moveTo>
                    <a:pt x="21600" y="21317"/>
                  </a:moveTo>
                  <a:cubicBezTo>
                    <a:pt x="17681" y="21600"/>
                    <a:pt x="13766" y="19682"/>
                    <a:pt x="9906" y="15586"/>
                  </a:cubicBezTo>
                  <a:cubicBezTo>
                    <a:pt x="6540" y="12016"/>
                    <a:pt x="3228" y="6804"/>
                    <a:pt x="0" y="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5" name="线条"/>
            <p:cNvSpPr/>
            <p:nvPr/>
          </p:nvSpPr>
          <p:spPr>
            <a:xfrm>
              <a:off x="19738294" y="3912331"/>
              <a:ext cx="3369401" cy="56565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636" y="2762"/>
                    <a:pt x="7021" y="5637"/>
                    <a:pt x="10142" y="8614"/>
                  </a:cubicBezTo>
                  <a:cubicBezTo>
                    <a:pt x="14497" y="12767"/>
                    <a:pt x="18327" y="17108"/>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6" name="线条"/>
            <p:cNvSpPr/>
            <p:nvPr/>
          </p:nvSpPr>
          <p:spPr>
            <a:xfrm>
              <a:off x="12838121" y="1969110"/>
              <a:ext cx="6518616" cy="1506450"/>
            </a:xfrm>
            <a:custGeom>
              <a:avLst/>
              <a:gdLst/>
              <a:ahLst/>
              <a:cxnLst>
                <a:cxn ang="0">
                  <a:pos x="wd2" y="hd2"/>
                </a:cxn>
                <a:cxn ang="5400000">
                  <a:pos x="wd2" y="hd2"/>
                </a:cxn>
                <a:cxn ang="10800000">
                  <a:pos x="wd2" y="hd2"/>
                </a:cxn>
                <a:cxn ang="16200000">
                  <a:pos x="wd2" y="hd2"/>
                </a:cxn>
              </a:cxnLst>
              <a:rect l="0" t="0" r="r" b="b"/>
              <a:pathLst>
                <a:path w="21600" h="20589" extrusionOk="0">
                  <a:moveTo>
                    <a:pt x="0" y="1261"/>
                  </a:moveTo>
                  <a:cubicBezTo>
                    <a:pt x="3962" y="-1011"/>
                    <a:pt x="7992" y="-206"/>
                    <a:pt x="11883" y="3633"/>
                  </a:cubicBezTo>
                  <a:cubicBezTo>
                    <a:pt x="15327" y="7032"/>
                    <a:pt x="18610" y="12761"/>
                    <a:pt x="21600" y="20589"/>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517" name="线条"/>
            <p:cNvSpPr/>
            <p:nvPr/>
          </p:nvSpPr>
          <p:spPr>
            <a:xfrm>
              <a:off x="10492598" y="340426"/>
              <a:ext cx="1833833" cy="15443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664" y="3126"/>
                    <a:pt x="10828" y="7397"/>
                    <a:pt x="15263" y="12620"/>
                  </a:cubicBezTo>
                  <a:cubicBezTo>
                    <a:pt x="17602" y="15377"/>
                    <a:pt x="19724" y="18382"/>
                    <a:pt x="21600" y="21600"/>
                  </a:cubicBezTo>
                </a:path>
              </a:pathLst>
            </a:custGeom>
            <a:noFill/>
            <a:ln w="101600" cap="flat">
              <a:solidFill>
                <a:srgbClr val="000000"/>
              </a:solidFill>
              <a:prstDash val="solid"/>
              <a:miter lim="400000"/>
            </a:ln>
            <a:effectLst/>
          </p:spPr>
          <p:txBody>
            <a:bodyPr wrap="square" lIns="71437" tIns="71437" rIns="71437" bIns="71437" numCol="1" anchor="ctr">
              <a:noAutofit/>
            </a:bodyPr>
            <a:lstStyle/>
            <a:p>
              <a:pPr>
                <a:defRPr sz="3200"/>
              </a:pPr>
              <a:endParaRPr/>
            </a:p>
          </p:txBody>
        </p:sp>
      </p:grpSp>
      <p:sp>
        <p:nvSpPr>
          <p:cNvPr id="519"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grpSp>
        <p:nvGrpSpPr>
          <p:cNvPr id="529" name="成组"/>
          <p:cNvGrpSpPr/>
          <p:nvPr/>
        </p:nvGrpSpPr>
        <p:grpSpPr>
          <a:xfrm>
            <a:off x="2211309" y="1192646"/>
            <a:ext cx="19806304" cy="9055518"/>
            <a:chOff x="0" y="0"/>
            <a:chExt cx="19806302" cy="9055517"/>
          </a:xfrm>
        </p:grpSpPr>
        <p:sp>
          <p:nvSpPr>
            <p:cNvPr id="520" name="150ms"/>
            <p:cNvSpPr txBox="1"/>
            <p:nvPr/>
          </p:nvSpPr>
          <p:spPr>
            <a:xfrm>
              <a:off x="-1" y="3568772"/>
              <a:ext cx="2315370"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150ms</a:t>
              </a:r>
            </a:p>
          </p:txBody>
        </p:sp>
        <p:sp>
          <p:nvSpPr>
            <p:cNvPr id="521" name="160ms"/>
            <p:cNvSpPr txBox="1"/>
            <p:nvPr/>
          </p:nvSpPr>
          <p:spPr>
            <a:xfrm>
              <a:off x="2391311" y="0"/>
              <a:ext cx="2315370"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160ms</a:t>
              </a:r>
            </a:p>
          </p:txBody>
        </p:sp>
        <p:sp>
          <p:nvSpPr>
            <p:cNvPr id="522" name="170ms"/>
            <p:cNvSpPr txBox="1"/>
            <p:nvPr/>
          </p:nvSpPr>
          <p:spPr>
            <a:xfrm>
              <a:off x="4314144" y="2209125"/>
              <a:ext cx="2315369"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170ms</a:t>
              </a:r>
            </a:p>
          </p:txBody>
        </p:sp>
        <p:sp>
          <p:nvSpPr>
            <p:cNvPr id="523" name="80ms"/>
            <p:cNvSpPr txBox="1"/>
            <p:nvPr/>
          </p:nvSpPr>
          <p:spPr>
            <a:xfrm>
              <a:off x="10274614" y="0"/>
              <a:ext cx="1891904"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80ms</a:t>
              </a:r>
            </a:p>
          </p:txBody>
        </p:sp>
        <p:sp>
          <p:nvSpPr>
            <p:cNvPr id="524" name="270ms"/>
            <p:cNvSpPr txBox="1"/>
            <p:nvPr/>
          </p:nvSpPr>
          <p:spPr>
            <a:xfrm>
              <a:off x="9246778" y="2971812"/>
              <a:ext cx="2315369"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270ms</a:t>
              </a:r>
            </a:p>
          </p:txBody>
        </p:sp>
        <p:sp>
          <p:nvSpPr>
            <p:cNvPr id="525" name="140ms"/>
            <p:cNvSpPr txBox="1"/>
            <p:nvPr/>
          </p:nvSpPr>
          <p:spPr>
            <a:xfrm>
              <a:off x="14448958" y="1146820"/>
              <a:ext cx="2315370"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140ms</a:t>
              </a:r>
            </a:p>
          </p:txBody>
        </p:sp>
        <p:sp>
          <p:nvSpPr>
            <p:cNvPr id="526" name="120ms"/>
            <p:cNvSpPr txBox="1"/>
            <p:nvPr/>
          </p:nvSpPr>
          <p:spPr>
            <a:xfrm>
              <a:off x="17490933" y="6010655"/>
              <a:ext cx="2315370"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120ms</a:t>
              </a:r>
            </a:p>
          </p:txBody>
        </p:sp>
        <p:sp>
          <p:nvSpPr>
            <p:cNvPr id="527" name="330ms"/>
            <p:cNvSpPr txBox="1"/>
            <p:nvPr/>
          </p:nvSpPr>
          <p:spPr>
            <a:xfrm>
              <a:off x="12776992" y="7985542"/>
              <a:ext cx="2315369"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330ms</a:t>
              </a:r>
            </a:p>
          </p:txBody>
        </p:sp>
        <p:sp>
          <p:nvSpPr>
            <p:cNvPr id="528" name="180ms"/>
            <p:cNvSpPr txBox="1"/>
            <p:nvPr/>
          </p:nvSpPr>
          <p:spPr>
            <a:xfrm>
              <a:off x="12956044" y="4755115"/>
              <a:ext cx="2315370" cy="1069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6400" i="1">
                  <a:latin typeface="Gill Sans"/>
                  <a:ea typeface="Gill Sans"/>
                  <a:cs typeface="Gill Sans"/>
                  <a:sym typeface="Gill Sans"/>
                </a:defRPr>
              </a:lvl1pPr>
            </a:lstStyle>
            <a:p>
              <a:r>
                <a:t>180ms</a:t>
              </a:r>
            </a:p>
          </p:txBody>
        </p:sp>
      </p:grpSp>
      <p:grpSp>
        <p:nvGrpSpPr>
          <p:cNvPr id="532" name="成组"/>
          <p:cNvGrpSpPr/>
          <p:nvPr/>
        </p:nvGrpSpPr>
        <p:grpSpPr>
          <a:xfrm>
            <a:off x="7132702" y="1398479"/>
            <a:ext cx="16712196" cy="9285024"/>
            <a:chOff x="0" y="0"/>
            <a:chExt cx="16712194" cy="9285023"/>
          </a:xfrm>
        </p:grpSpPr>
        <p:sp>
          <p:nvSpPr>
            <p:cNvPr id="530" name="线条"/>
            <p:cNvSpPr/>
            <p:nvPr/>
          </p:nvSpPr>
          <p:spPr>
            <a:xfrm>
              <a:off x="234239" y="3534312"/>
              <a:ext cx="16477956" cy="5750712"/>
            </a:xfrm>
            <a:custGeom>
              <a:avLst/>
              <a:gdLst/>
              <a:ahLst/>
              <a:cxnLst>
                <a:cxn ang="0">
                  <a:pos x="wd2" y="hd2"/>
                </a:cxn>
                <a:cxn ang="5400000">
                  <a:pos x="wd2" y="hd2"/>
                </a:cxn>
                <a:cxn ang="10800000">
                  <a:pos x="wd2" y="hd2"/>
                </a:cxn>
                <a:cxn ang="16200000">
                  <a:pos x="wd2" y="hd2"/>
                </a:cxn>
              </a:cxnLst>
              <a:rect l="0" t="0" r="r" b="b"/>
              <a:pathLst>
                <a:path w="21600" h="21520" extrusionOk="0">
                  <a:moveTo>
                    <a:pt x="0" y="11539"/>
                  </a:moveTo>
                  <a:cubicBezTo>
                    <a:pt x="1831" y="9591"/>
                    <a:pt x="3681" y="7865"/>
                    <a:pt x="5545" y="6358"/>
                  </a:cubicBezTo>
                  <a:cubicBezTo>
                    <a:pt x="7432" y="4834"/>
                    <a:pt x="9332" y="3535"/>
                    <a:pt x="11218" y="2133"/>
                  </a:cubicBezTo>
                  <a:cubicBezTo>
                    <a:pt x="12320" y="1313"/>
                    <a:pt x="13447" y="452"/>
                    <a:pt x="14580" y="122"/>
                  </a:cubicBezTo>
                  <a:cubicBezTo>
                    <a:pt x="15250" y="-73"/>
                    <a:pt x="15917" y="-80"/>
                    <a:pt x="16581" y="436"/>
                  </a:cubicBezTo>
                  <a:cubicBezTo>
                    <a:pt x="17404" y="1076"/>
                    <a:pt x="18010" y="2957"/>
                    <a:pt x="18536" y="4889"/>
                  </a:cubicBezTo>
                  <a:cubicBezTo>
                    <a:pt x="19893" y="9873"/>
                    <a:pt x="20930" y="15505"/>
                    <a:pt x="21600" y="21520"/>
                  </a:cubicBezTo>
                </a:path>
              </a:pathLst>
            </a:custGeom>
            <a:noFill/>
            <a:ln w="177800" cap="flat">
              <a:solidFill>
                <a:schemeClr val="accent5">
                  <a:alpha val="74513"/>
                </a:schemeClr>
              </a:solidFill>
              <a:prstDash val="solid"/>
              <a:miter lim="400000"/>
            </a:ln>
            <a:effectLst/>
          </p:spPr>
          <p:txBody>
            <a:bodyPr wrap="square" lIns="71437" tIns="71437" rIns="71437" bIns="71437" numCol="1" anchor="ctr">
              <a:noAutofit/>
            </a:bodyPr>
            <a:lstStyle/>
            <a:p>
              <a:pPr>
                <a:defRPr sz="3200"/>
              </a:pPr>
              <a:endParaRPr/>
            </a:p>
          </p:txBody>
        </p:sp>
        <p:sp>
          <p:nvSpPr>
            <p:cNvPr id="531" name="线条"/>
            <p:cNvSpPr/>
            <p:nvPr/>
          </p:nvSpPr>
          <p:spPr>
            <a:xfrm>
              <a:off x="0" y="0"/>
              <a:ext cx="5997171" cy="6356624"/>
            </a:xfrm>
            <a:custGeom>
              <a:avLst/>
              <a:gdLst/>
              <a:ahLst/>
              <a:cxnLst>
                <a:cxn ang="0">
                  <a:pos x="wd2" y="hd2"/>
                </a:cxn>
                <a:cxn ang="5400000">
                  <a:pos x="wd2" y="hd2"/>
                </a:cxn>
                <a:cxn ang="10800000">
                  <a:pos x="wd2" y="hd2"/>
                </a:cxn>
                <a:cxn ang="16200000">
                  <a:pos x="wd2" y="hd2"/>
                </a:cxn>
              </a:cxnLst>
              <a:rect l="0" t="0" r="r" b="b"/>
              <a:pathLst>
                <a:path w="21600" h="20338" extrusionOk="0">
                  <a:moveTo>
                    <a:pt x="0" y="20338"/>
                  </a:moveTo>
                  <a:cubicBezTo>
                    <a:pt x="1131" y="16624"/>
                    <a:pt x="2697" y="13074"/>
                    <a:pt x="4686" y="9719"/>
                  </a:cubicBezTo>
                  <a:cubicBezTo>
                    <a:pt x="6759" y="6223"/>
                    <a:pt x="9330" y="2851"/>
                    <a:pt x="13124" y="436"/>
                  </a:cubicBezTo>
                  <a:cubicBezTo>
                    <a:pt x="15791" y="-1262"/>
                    <a:pt x="20541" y="2360"/>
                    <a:pt x="21600" y="5119"/>
                  </a:cubicBezTo>
                </a:path>
              </a:pathLst>
            </a:custGeom>
            <a:noFill/>
            <a:ln w="177800" cap="flat">
              <a:solidFill>
                <a:schemeClr val="accent5">
                  <a:alpha val="74513"/>
                </a:schemeClr>
              </a:solidFill>
              <a:prstDash val="solid"/>
              <a:miter lim="400000"/>
            </a:ln>
            <a:effectLst/>
          </p:spPr>
          <p:txBody>
            <a:bodyPr wrap="square" lIns="71437" tIns="71437" rIns="71437" bIns="71437" numCol="1" anchor="ctr">
              <a:noAutofit/>
            </a:bodyPr>
            <a:lstStyle/>
            <a:p>
              <a:pPr>
                <a:defRPr sz="3200"/>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8" grpId="1" animBg="1" advAuto="0"/>
      <p:bldP spid="532" grpId="2"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36" name="Tweaking transport for speed"/>
          <p:cNvSpPr>
            <a:spLocks noGrp="1"/>
          </p:cNvSpPr>
          <p:nvPr>
            <p:ph type="body" idx="13"/>
          </p:nvPr>
        </p:nvSpPr>
        <p:spPr>
          <a:xfrm>
            <a:off x="6620267" y="5389562"/>
            <a:ext cx="11143466" cy="2936876"/>
          </a:xfrm>
          <a:prstGeom prst="rect">
            <a:avLst/>
          </a:prstGeom>
        </p:spPr>
        <p:txBody>
          <a:bodyPr/>
          <a:lstStyle>
            <a:lvl1pPr>
              <a:defRPr sz="9200" b="1">
                <a:solidFill>
                  <a:schemeClr val="accent4">
                    <a:hueOff val="384618"/>
                    <a:satOff val="3869"/>
                    <a:lumOff val="5802"/>
                  </a:schemeClr>
                </a:solidFill>
              </a:defRPr>
            </a:lvl1pPr>
          </a:lstStyle>
          <a:p>
            <a:r>
              <a:t>Tweaking transport for speed</a:t>
            </a:r>
          </a:p>
        </p:txBody>
      </p:sp>
    </p:spTree>
  </p:cSld>
  <p:clrMapOvr>
    <a:masterClrMapping/>
  </p:clrMapOvr>
  <mc:AlternateContent xmlns:mc="http://schemas.openxmlformats.org/markup-compatibility/2006" xmlns:p14="http://schemas.microsoft.com/office/powerpoint/2010/main">
    <mc:Choice Requires="p14">
      <p:transition>
        <p:fade thruBlk="1"/>
      </p:transition>
    </mc:Choice>
    <mc:Fallback xmlns="">
      <p:transition spd="fast">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0" name="pasted-image-small.png" descr="pasted-image-small.png"/>
          <p:cNvPicPr>
            <a:picLocks noChangeAspect="1"/>
          </p:cNvPicPr>
          <p:nvPr/>
        </p:nvPicPr>
        <p:blipFill>
          <a:blip r:embed="rId3">
            <a:alphaModFix amt="23945"/>
            <a:extLst/>
          </a:blip>
          <a:srcRect l="16163" t="8965" r="11749" b="10033"/>
          <a:stretch>
            <a:fillRect/>
          </a:stretch>
        </p:blipFill>
        <p:spPr>
          <a:xfrm>
            <a:off x="-14765" y="0"/>
            <a:ext cx="24413528" cy="13716153"/>
          </a:xfrm>
          <a:prstGeom prst="rect">
            <a:avLst/>
          </a:prstGeom>
          <a:ln w="12700">
            <a:miter lim="400000"/>
          </a:ln>
        </p:spPr>
      </p:pic>
      <p:sp>
        <p:nvSpPr>
          <p:cNvPr id="541"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2"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3"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546" name="成组"/>
          <p:cNvGrpSpPr/>
          <p:nvPr/>
        </p:nvGrpSpPr>
        <p:grpSpPr>
          <a:xfrm>
            <a:off x="20334643" y="2768600"/>
            <a:ext cx="951351" cy="1621793"/>
            <a:chOff x="-697350" y="455811"/>
            <a:chExt cx="951350" cy="1621792"/>
          </a:xfrm>
        </p:grpSpPr>
        <p:sp>
          <p:nvSpPr>
            <p:cNvPr id="544" name="圆形"/>
            <p:cNvSpPr/>
            <p:nvPr/>
          </p:nvSpPr>
          <p:spPr>
            <a:xfrm>
              <a:off x="0" y="455811"/>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5" name="线条"/>
            <p:cNvSpPr/>
            <p:nvPr/>
          </p:nvSpPr>
          <p:spPr>
            <a:xfrm>
              <a:off x="-697351" y="618967"/>
              <a:ext cx="856978" cy="14586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76" y="4254"/>
                    <a:pt x="9069" y="9092"/>
                    <a:pt x="4842" y="14383"/>
                  </a:cubicBezTo>
                  <a:cubicBezTo>
                    <a:pt x="2970" y="16726"/>
                    <a:pt x="1328" y="19132"/>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547" name="线条"/>
          <p:cNvSpPr/>
          <p:nvPr/>
        </p:nvSpPr>
        <p:spPr>
          <a:xfrm>
            <a:off x="644222" y="2470017"/>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ln w="101600">
            <a:solidFill>
              <a:srgbClr val="000000">
                <a:alpha val="18804"/>
              </a:srgbClr>
            </a:solidFill>
            <a:miter lim="400000"/>
          </a:ln>
        </p:spPr>
        <p:txBody>
          <a:bodyPr lIns="71437" tIns="71437" rIns="71437" bIns="71437" anchor="ctr"/>
          <a:lstStyle/>
          <a:p>
            <a:pPr>
              <a:defRPr sz="3200"/>
            </a:pPr>
            <a:endParaRPr/>
          </a:p>
        </p:txBody>
      </p:sp>
      <p:sp>
        <p:nvSpPr>
          <p:cNvPr id="548" name="线条"/>
          <p:cNvSpPr/>
          <p:nvPr/>
        </p:nvSpPr>
        <p:spPr>
          <a:xfrm>
            <a:off x="7372570" y="4869144"/>
            <a:ext cx="12584886" cy="32361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ln w="101600">
            <a:solidFill>
              <a:srgbClr val="000000">
                <a:alpha val="18804"/>
              </a:srgbClr>
            </a:solidFill>
            <a:miter lim="400000"/>
          </a:ln>
        </p:spPr>
        <p:txBody>
          <a:bodyPr lIns="71437" tIns="71437" rIns="71437" bIns="71437" anchor="ctr"/>
          <a:lstStyle/>
          <a:p>
            <a:pPr>
              <a:defRPr sz="3200"/>
            </a:pPr>
            <a:endParaRPr/>
          </a:p>
        </p:txBody>
      </p:sp>
      <p:sp>
        <p:nvSpPr>
          <p:cNvPr id="549"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
        <p:nvSpPr>
          <p:cNvPr id="550" name="线条"/>
          <p:cNvSpPr/>
          <p:nvPr/>
        </p:nvSpPr>
        <p:spPr>
          <a:xfrm>
            <a:off x="384008" y="2398539"/>
            <a:ext cx="20949859" cy="5626381"/>
          </a:xfrm>
          <a:custGeom>
            <a:avLst/>
            <a:gdLst/>
            <a:ahLst/>
            <a:cxnLst>
              <a:cxn ang="0">
                <a:pos x="wd2" y="hd2"/>
              </a:cxn>
              <a:cxn ang="5400000">
                <a:pos x="wd2" y="hd2"/>
              </a:cxn>
              <a:cxn ang="10800000">
                <a:pos x="wd2" y="hd2"/>
              </a:cxn>
              <a:cxn ang="16200000">
                <a:pos x="wd2" y="hd2"/>
              </a:cxn>
            </a:cxnLst>
            <a:rect l="0" t="0" r="r" b="b"/>
            <a:pathLst>
              <a:path w="21600" h="21229" extrusionOk="0">
                <a:moveTo>
                  <a:pt x="21600" y="2556"/>
                </a:moveTo>
                <a:cubicBezTo>
                  <a:pt x="21361" y="3061"/>
                  <a:pt x="21131" y="3919"/>
                  <a:pt x="20991" y="5007"/>
                </a:cubicBezTo>
                <a:cubicBezTo>
                  <a:pt x="20795" y="6525"/>
                  <a:pt x="20710" y="8504"/>
                  <a:pt x="20317" y="8994"/>
                </a:cubicBezTo>
                <a:cubicBezTo>
                  <a:pt x="17739" y="12206"/>
                  <a:pt x="14985" y="13776"/>
                  <a:pt x="12393" y="16271"/>
                </a:cubicBezTo>
                <a:cubicBezTo>
                  <a:pt x="10687" y="17913"/>
                  <a:pt x="9044" y="19874"/>
                  <a:pt x="7298" y="21179"/>
                </a:cubicBezTo>
                <a:cubicBezTo>
                  <a:pt x="6734" y="21600"/>
                  <a:pt x="6274" y="19295"/>
                  <a:pt x="5815" y="16608"/>
                </a:cubicBezTo>
                <a:cubicBezTo>
                  <a:pt x="5166" y="12807"/>
                  <a:pt x="4164" y="9802"/>
                  <a:pt x="3105" y="6924"/>
                </a:cubicBezTo>
                <a:cubicBezTo>
                  <a:pt x="2121" y="4248"/>
                  <a:pt x="1094" y="1944"/>
                  <a:pt x="0" y="0"/>
                </a:cubicBezTo>
              </a:path>
            </a:pathLst>
          </a:custGeom>
          <a:ln w="177800">
            <a:solidFill>
              <a:schemeClr val="accent2">
                <a:alpha val="66277"/>
              </a:schemeClr>
            </a:solidFill>
            <a:miter lim="400000"/>
          </a:ln>
        </p:spPr>
        <p:txBody>
          <a:bodyPr lIns="71437" tIns="71437" rIns="71437" bIns="71437" anchor="ctr"/>
          <a:lstStyle/>
          <a:p>
            <a:pPr>
              <a:defRPr sz="3200"/>
            </a:pPr>
            <a:endParaRPr/>
          </a:p>
        </p:txBody>
      </p:sp>
      <p:grpSp>
        <p:nvGrpSpPr>
          <p:cNvPr id="559" name="成组"/>
          <p:cNvGrpSpPr/>
          <p:nvPr/>
        </p:nvGrpSpPr>
        <p:grpSpPr>
          <a:xfrm>
            <a:off x="14950426" y="6381326"/>
            <a:ext cx="8744734" cy="6749742"/>
            <a:chOff x="231" y="0"/>
            <a:chExt cx="8744733" cy="6749741"/>
          </a:xfrm>
        </p:grpSpPr>
        <p:sp>
          <p:nvSpPr>
            <p:cNvPr id="551" name="线条"/>
            <p:cNvSpPr/>
            <p:nvPr/>
          </p:nvSpPr>
          <p:spPr>
            <a:xfrm flipH="1">
              <a:off x="231" y="271799"/>
              <a:ext cx="30221" cy="6477943"/>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52" name="线条"/>
            <p:cNvSpPr/>
            <p:nvPr/>
          </p:nvSpPr>
          <p:spPr>
            <a:xfrm>
              <a:off x="6299604" y="271799"/>
              <a:ext cx="32967" cy="6477943"/>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nvGrpSpPr>
            <p:cNvPr id="558" name="成组"/>
            <p:cNvGrpSpPr/>
            <p:nvPr/>
          </p:nvGrpSpPr>
          <p:grpSpPr>
            <a:xfrm>
              <a:off x="231" y="0"/>
              <a:ext cx="8744735" cy="1503272"/>
              <a:chOff x="231" y="0"/>
              <a:chExt cx="8744733" cy="1503271"/>
            </a:xfrm>
          </p:grpSpPr>
          <p:sp>
            <p:nvSpPr>
              <p:cNvPr id="553" name="400ms"/>
              <p:cNvSpPr txBox="1"/>
              <p:nvPr/>
            </p:nvSpPr>
            <p:spPr>
              <a:xfrm>
                <a:off x="6355852" y="522770"/>
                <a:ext cx="2389114" cy="942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400" b="1">
                    <a:solidFill>
                      <a:schemeClr val="accent5"/>
                    </a:solidFill>
                    <a:latin typeface="Gill Sans"/>
                    <a:ea typeface="Gill Sans"/>
                    <a:cs typeface="Gill Sans"/>
                    <a:sym typeface="Gill Sans"/>
                  </a:defRPr>
                </a:lvl1pPr>
              </a:lstStyle>
              <a:p>
                <a:r>
                  <a:t>400ms</a:t>
                </a:r>
              </a:p>
            </p:txBody>
          </p:sp>
          <p:sp>
            <p:nvSpPr>
              <p:cNvPr id="554" name="线条"/>
              <p:cNvSpPr/>
              <p:nvPr/>
            </p:nvSpPr>
            <p:spPr>
              <a:xfrm flipH="1" flipV="1">
                <a:off x="31397" y="999812"/>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55" name="SYN ACK"/>
              <p:cNvSpPr txBox="1"/>
              <p:nvPr/>
            </p:nvSpPr>
            <p:spPr>
              <a:xfrm rot="240000">
                <a:off x="3243616" y="830365"/>
                <a:ext cx="2224050" cy="52992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SYN ACK</a:t>
                </a:r>
              </a:p>
            </p:txBody>
          </p:sp>
          <p:sp>
            <p:nvSpPr>
              <p:cNvPr id="556" name="线条"/>
              <p:cNvSpPr/>
              <p:nvPr/>
            </p:nvSpPr>
            <p:spPr>
              <a:xfrm flipH="1">
                <a:off x="231" y="513555"/>
                <a:ext cx="6287074" cy="245796"/>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57" name="SYN"/>
              <p:cNvSpPr txBox="1"/>
              <p:nvPr/>
            </p:nvSpPr>
            <p:spPr>
              <a:xfrm rot="21420000">
                <a:off x="4826852" y="29904"/>
                <a:ext cx="1159316" cy="63083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SYN</a:t>
                </a:r>
              </a:p>
            </p:txBody>
          </p:sp>
        </p:grpSp>
      </p:grpSp>
      <p:grpSp>
        <p:nvGrpSpPr>
          <p:cNvPr id="568" name="成组"/>
          <p:cNvGrpSpPr/>
          <p:nvPr/>
        </p:nvGrpSpPr>
        <p:grpSpPr>
          <a:xfrm>
            <a:off x="14942497" y="7723888"/>
            <a:ext cx="8752663" cy="1975862"/>
            <a:chOff x="1382" y="0"/>
            <a:chExt cx="8752661" cy="1975861"/>
          </a:xfrm>
        </p:grpSpPr>
        <p:sp>
          <p:nvSpPr>
            <p:cNvPr id="560" name="线条"/>
            <p:cNvSpPr/>
            <p:nvPr/>
          </p:nvSpPr>
          <p:spPr>
            <a:xfrm flipH="1" flipV="1">
              <a:off x="6403" y="1323201"/>
              <a:ext cx="6296709"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61" name="线条"/>
            <p:cNvSpPr/>
            <p:nvPr/>
          </p:nvSpPr>
          <p:spPr>
            <a:xfrm flipH="1" flipV="1">
              <a:off x="1381" y="1472401"/>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62" name="ACK"/>
            <p:cNvSpPr txBox="1"/>
            <p:nvPr/>
          </p:nvSpPr>
          <p:spPr>
            <a:xfrm rot="21420000">
              <a:off x="338329" y="32630"/>
              <a:ext cx="1261093" cy="5390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ACK</a:t>
              </a:r>
            </a:p>
          </p:txBody>
        </p:sp>
        <p:sp>
          <p:nvSpPr>
            <p:cNvPr id="563" name="线条"/>
            <p:cNvSpPr/>
            <p:nvPr/>
          </p:nvSpPr>
          <p:spPr>
            <a:xfrm flipH="1">
              <a:off x="45359" y="344796"/>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64" name="线条"/>
            <p:cNvSpPr/>
            <p:nvPr/>
          </p:nvSpPr>
          <p:spPr>
            <a:xfrm flipH="1">
              <a:off x="32807" y="568955"/>
              <a:ext cx="6287073"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65" name="GET"/>
            <p:cNvSpPr txBox="1"/>
            <p:nvPr/>
          </p:nvSpPr>
          <p:spPr>
            <a:xfrm rot="21420000">
              <a:off x="4523041" y="657174"/>
              <a:ext cx="1178191" cy="4715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GET</a:t>
              </a:r>
            </a:p>
          </p:txBody>
        </p:sp>
        <p:sp>
          <p:nvSpPr>
            <p:cNvPr id="566" name="Packets"/>
            <p:cNvSpPr txBox="1"/>
            <p:nvPr/>
          </p:nvSpPr>
          <p:spPr>
            <a:xfrm rot="240000">
              <a:off x="1349013" y="1010835"/>
              <a:ext cx="3066820" cy="5502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Packets</a:t>
              </a:r>
            </a:p>
          </p:txBody>
        </p:sp>
        <p:sp>
          <p:nvSpPr>
            <p:cNvPr id="567" name="400ms"/>
            <p:cNvSpPr txBox="1"/>
            <p:nvPr/>
          </p:nvSpPr>
          <p:spPr>
            <a:xfrm>
              <a:off x="6364930" y="704209"/>
              <a:ext cx="2389114" cy="942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400" b="1">
                  <a:solidFill>
                    <a:schemeClr val="accent5"/>
                  </a:solidFill>
                  <a:latin typeface="Gill Sans"/>
                  <a:ea typeface="Gill Sans"/>
                  <a:cs typeface="Gill Sans"/>
                  <a:sym typeface="Gill Sans"/>
                </a:defRPr>
              </a:lvl1pPr>
            </a:lstStyle>
            <a:p>
              <a:r>
                <a:t>400ms</a:t>
              </a:r>
            </a:p>
          </p:txBody>
        </p:sp>
      </p:grpSp>
      <p:grpSp>
        <p:nvGrpSpPr>
          <p:cNvPr id="578" name="成组"/>
          <p:cNvGrpSpPr/>
          <p:nvPr/>
        </p:nvGrpSpPr>
        <p:grpSpPr>
          <a:xfrm>
            <a:off x="14936333" y="9334558"/>
            <a:ext cx="8758827" cy="1879906"/>
            <a:chOff x="0" y="0"/>
            <a:chExt cx="8758825" cy="1879904"/>
          </a:xfrm>
        </p:grpSpPr>
        <p:sp>
          <p:nvSpPr>
            <p:cNvPr id="569" name="线条"/>
            <p:cNvSpPr/>
            <p:nvPr/>
          </p:nvSpPr>
          <p:spPr>
            <a:xfrm flipH="1">
              <a:off x="37589" y="305032"/>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0" name="线条"/>
            <p:cNvSpPr/>
            <p:nvPr/>
          </p:nvSpPr>
          <p:spPr>
            <a:xfrm flipH="1">
              <a:off x="25036" y="486153"/>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1" name="ACK"/>
            <p:cNvSpPr txBox="1"/>
            <p:nvPr/>
          </p:nvSpPr>
          <p:spPr>
            <a:xfrm rot="21420000">
              <a:off x="11924" y="28823"/>
              <a:ext cx="1114187" cy="4848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ACK</a:t>
              </a:r>
            </a:p>
          </p:txBody>
        </p:sp>
        <p:sp>
          <p:nvSpPr>
            <p:cNvPr id="572" name="线条"/>
            <p:cNvSpPr/>
            <p:nvPr/>
          </p:nvSpPr>
          <p:spPr>
            <a:xfrm flipH="1" flipV="1">
              <a:off x="40527" y="8434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3" name="Packets"/>
            <p:cNvSpPr txBox="1"/>
            <p:nvPr/>
          </p:nvSpPr>
          <p:spPr>
            <a:xfrm rot="240000">
              <a:off x="3734262" y="741267"/>
              <a:ext cx="3066820" cy="4911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Packets</a:t>
              </a:r>
            </a:p>
          </p:txBody>
        </p:sp>
        <p:sp>
          <p:nvSpPr>
            <p:cNvPr id="574" name="线条"/>
            <p:cNvSpPr/>
            <p:nvPr/>
          </p:nvSpPr>
          <p:spPr>
            <a:xfrm flipH="1" flipV="1">
              <a:off x="35506" y="9926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5" name="线条"/>
            <p:cNvSpPr/>
            <p:nvPr/>
          </p:nvSpPr>
          <p:spPr>
            <a:xfrm flipH="1" flipV="1">
              <a:off x="44473" y="1195324"/>
              <a:ext cx="6296709" cy="503461"/>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6" name="线条"/>
            <p:cNvSpPr/>
            <p:nvPr/>
          </p:nvSpPr>
          <p:spPr>
            <a:xfrm flipH="1" flipV="1">
              <a:off x="53439" y="1376445"/>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77" name="400ms"/>
            <p:cNvSpPr txBox="1"/>
            <p:nvPr/>
          </p:nvSpPr>
          <p:spPr>
            <a:xfrm>
              <a:off x="6369712" y="617538"/>
              <a:ext cx="2389114" cy="942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400" b="1">
                  <a:solidFill>
                    <a:schemeClr val="accent5"/>
                  </a:solidFill>
                  <a:latin typeface="Gill Sans"/>
                  <a:ea typeface="Gill Sans"/>
                  <a:cs typeface="Gill Sans"/>
                  <a:sym typeface="Gill Sans"/>
                </a:defRPr>
              </a:lvl1pPr>
            </a:lstStyle>
            <a:p>
              <a:r>
                <a:t>400ms</a:t>
              </a:r>
            </a:p>
          </p:txBody>
        </p:sp>
      </p:grpSp>
      <p:grpSp>
        <p:nvGrpSpPr>
          <p:cNvPr id="581" name="成组"/>
          <p:cNvGrpSpPr/>
          <p:nvPr/>
        </p:nvGrpSpPr>
        <p:grpSpPr>
          <a:xfrm>
            <a:off x="17065753" y="11547025"/>
            <a:ext cx="5673127" cy="1400176"/>
            <a:chOff x="25400" y="0"/>
            <a:chExt cx="5673125" cy="1400175"/>
          </a:xfrm>
        </p:grpSpPr>
        <p:sp>
          <p:nvSpPr>
            <p:cNvPr id="579" name="…"/>
            <p:cNvSpPr txBox="1"/>
            <p:nvPr/>
          </p:nvSpPr>
          <p:spPr>
            <a:xfrm rot="16200000">
              <a:off x="114300" y="-88901"/>
              <a:ext cx="1400176" cy="1577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9800" b="1">
                  <a:solidFill>
                    <a:schemeClr val="accent5"/>
                  </a:solidFill>
                  <a:latin typeface="Gill Sans"/>
                  <a:ea typeface="Gill Sans"/>
                  <a:cs typeface="Gill Sans"/>
                  <a:sym typeface="Gill Sans"/>
                </a:defRPr>
              </a:lvl1pPr>
            </a:lstStyle>
            <a:p>
              <a:r>
                <a:t>…</a:t>
              </a:r>
            </a:p>
          </p:txBody>
        </p:sp>
        <p:sp>
          <p:nvSpPr>
            <p:cNvPr id="580" name="…"/>
            <p:cNvSpPr txBox="1"/>
            <p:nvPr/>
          </p:nvSpPr>
          <p:spPr>
            <a:xfrm rot="16200000">
              <a:off x="4209450" y="-88900"/>
              <a:ext cx="1400176" cy="1577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9800" b="1">
                  <a:solidFill>
                    <a:schemeClr val="accent5"/>
                  </a:solidFill>
                  <a:latin typeface="Gill Sans"/>
                  <a:ea typeface="Gill Sans"/>
                  <a:cs typeface="Gill Sans"/>
                  <a:sym typeface="Gill Sans"/>
                </a:defRPr>
              </a:lvl1pPr>
            </a:lstStyle>
            <a:p>
              <a:r>
                <a:t>…</a:t>
              </a:r>
            </a:p>
          </p:txBody>
        </p:sp>
      </p:grpSp>
    </p:spTree>
  </p:cSld>
  <p:clrMapOvr>
    <a:masterClrMapping/>
  </p:clrMapOvr>
  <mc:AlternateContent xmlns:mc="http://schemas.openxmlformats.org/markup-compatibility/2006" xmlns:p14="http://schemas.microsoft.com/office/powerpoint/2010/main">
    <mc:Choice Requires="p14">
      <p:transition spd="med" p14:dur="699">
        <p:fade thruBlk="1"/>
      </p:transition>
    </mc:Choice>
    <mc:Fallback xmlns="">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5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57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5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0" grpId="1" animBg="1" advAuto="0"/>
      <p:bldP spid="559" grpId="2" animBg="1" advAuto="0"/>
      <p:bldP spid="568" grpId="3" animBg="1" advAuto="0"/>
      <p:bldP spid="578" grpId="4" animBg="1" advAuto="0"/>
      <p:bldP spid="581" grpId="5"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5" name="pasted-image-small.png" descr="pasted-image-small.png"/>
          <p:cNvPicPr>
            <a:picLocks noChangeAspect="1"/>
          </p:cNvPicPr>
          <p:nvPr/>
        </p:nvPicPr>
        <p:blipFill>
          <a:blip r:embed="rId3">
            <a:alphaModFix amt="23945"/>
            <a:extLst/>
          </a:blip>
          <a:srcRect l="16163" t="8965" r="11749" b="10033"/>
          <a:stretch>
            <a:fillRect/>
          </a:stretch>
        </p:blipFill>
        <p:spPr>
          <a:xfrm>
            <a:off x="-14765" y="0"/>
            <a:ext cx="24413528" cy="13716153"/>
          </a:xfrm>
          <a:prstGeom prst="rect">
            <a:avLst/>
          </a:prstGeom>
          <a:ln w="12700">
            <a:miter lim="400000"/>
          </a:ln>
        </p:spPr>
      </p:pic>
      <p:sp>
        <p:nvSpPr>
          <p:cNvPr id="586"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7"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8"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591" name="成组"/>
          <p:cNvGrpSpPr/>
          <p:nvPr/>
        </p:nvGrpSpPr>
        <p:grpSpPr>
          <a:xfrm>
            <a:off x="20334643" y="2768600"/>
            <a:ext cx="951351" cy="1621793"/>
            <a:chOff x="-697350" y="455811"/>
            <a:chExt cx="951350" cy="1621792"/>
          </a:xfrm>
        </p:grpSpPr>
        <p:sp>
          <p:nvSpPr>
            <p:cNvPr id="589" name="圆形"/>
            <p:cNvSpPr/>
            <p:nvPr/>
          </p:nvSpPr>
          <p:spPr>
            <a:xfrm>
              <a:off x="0" y="455811"/>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0" name="线条"/>
            <p:cNvSpPr/>
            <p:nvPr/>
          </p:nvSpPr>
          <p:spPr>
            <a:xfrm>
              <a:off x="-697351" y="618967"/>
              <a:ext cx="856978" cy="14586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76" y="4254"/>
                    <a:pt x="9069" y="9092"/>
                    <a:pt x="4842" y="14383"/>
                  </a:cubicBezTo>
                  <a:cubicBezTo>
                    <a:pt x="2970" y="16726"/>
                    <a:pt x="1328" y="19132"/>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592" name="线条"/>
          <p:cNvSpPr/>
          <p:nvPr/>
        </p:nvSpPr>
        <p:spPr>
          <a:xfrm>
            <a:off x="644222" y="2470017"/>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ln w="101600">
            <a:solidFill>
              <a:srgbClr val="000000">
                <a:alpha val="18804"/>
              </a:srgbClr>
            </a:solidFill>
            <a:miter lim="400000"/>
          </a:ln>
        </p:spPr>
        <p:txBody>
          <a:bodyPr lIns="71437" tIns="71437" rIns="71437" bIns="71437" anchor="ctr"/>
          <a:lstStyle/>
          <a:p>
            <a:pPr>
              <a:defRPr sz="3200"/>
            </a:pPr>
            <a:endParaRPr/>
          </a:p>
        </p:txBody>
      </p:sp>
      <p:sp>
        <p:nvSpPr>
          <p:cNvPr id="593" name="线条"/>
          <p:cNvSpPr/>
          <p:nvPr/>
        </p:nvSpPr>
        <p:spPr>
          <a:xfrm>
            <a:off x="7372570" y="4869144"/>
            <a:ext cx="12584886" cy="32361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ln w="101600">
            <a:solidFill>
              <a:srgbClr val="000000">
                <a:alpha val="18804"/>
              </a:srgbClr>
            </a:solidFill>
            <a:miter lim="400000"/>
          </a:ln>
        </p:spPr>
        <p:txBody>
          <a:bodyPr lIns="71437" tIns="71437" rIns="71437" bIns="71437" anchor="ctr"/>
          <a:lstStyle/>
          <a:p>
            <a:pPr>
              <a:defRPr sz="3200"/>
            </a:pPr>
            <a:endParaRPr/>
          </a:p>
        </p:txBody>
      </p:sp>
      <p:sp>
        <p:nvSpPr>
          <p:cNvPr id="594"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
        <p:nvSpPr>
          <p:cNvPr id="595" name="线条"/>
          <p:cNvSpPr/>
          <p:nvPr/>
        </p:nvSpPr>
        <p:spPr>
          <a:xfrm>
            <a:off x="384008" y="2398539"/>
            <a:ext cx="19705206" cy="5626381"/>
          </a:xfrm>
          <a:custGeom>
            <a:avLst/>
            <a:gdLst/>
            <a:ahLst/>
            <a:cxnLst>
              <a:cxn ang="0">
                <a:pos x="wd2" y="hd2"/>
              </a:cxn>
              <a:cxn ang="5400000">
                <a:pos x="wd2" y="hd2"/>
              </a:cxn>
              <a:cxn ang="10800000">
                <a:pos x="wd2" y="hd2"/>
              </a:cxn>
              <a:cxn ang="16200000">
                <a:pos x="wd2" y="hd2"/>
              </a:cxn>
            </a:cxnLst>
            <a:rect l="0" t="0" r="r" b="b"/>
            <a:pathLst>
              <a:path w="21600" h="21229" extrusionOk="0">
                <a:moveTo>
                  <a:pt x="21600" y="8994"/>
                </a:moveTo>
                <a:cubicBezTo>
                  <a:pt x="18859" y="12206"/>
                  <a:pt x="15932" y="13776"/>
                  <a:pt x="13176" y="16271"/>
                </a:cubicBezTo>
                <a:cubicBezTo>
                  <a:pt x="11362" y="17913"/>
                  <a:pt x="9615" y="19874"/>
                  <a:pt x="7759" y="21179"/>
                </a:cubicBezTo>
                <a:cubicBezTo>
                  <a:pt x="7160" y="21600"/>
                  <a:pt x="6670" y="19295"/>
                  <a:pt x="6182" y="16608"/>
                </a:cubicBezTo>
                <a:cubicBezTo>
                  <a:pt x="5493" y="12807"/>
                  <a:pt x="4427" y="9802"/>
                  <a:pt x="3302" y="6924"/>
                </a:cubicBezTo>
                <a:cubicBezTo>
                  <a:pt x="2255" y="4248"/>
                  <a:pt x="1163" y="1944"/>
                  <a:pt x="0" y="0"/>
                </a:cubicBezTo>
              </a:path>
            </a:pathLst>
          </a:custGeom>
          <a:ln w="317500">
            <a:solidFill>
              <a:schemeClr val="accent1">
                <a:alpha val="66277"/>
              </a:schemeClr>
            </a:solidFill>
            <a:miter lim="400000"/>
          </a:ln>
        </p:spPr>
        <p:txBody>
          <a:bodyPr lIns="71437" tIns="71437" rIns="71437" bIns="71437" anchor="ctr"/>
          <a:lstStyle/>
          <a:p>
            <a:pPr>
              <a:defRPr sz="3200"/>
            </a:pPr>
            <a:endParaRPr/>
          </a:p>
        </p:txBody>
      </p:sp>
      <p:grpSp>
        <p:nvGrpSpPr>
          <p:cNvPr id="598" name="成组"/>
          <p:cNvGrpSpPr/>
          <p:nvPr/>
        </p:nvGrpSpPr>
        <p:grpSpPr>
          <a:xfrm>
            <a:off x="12218727" y="7268271"/>
            <a:ext cx="6332340" cy="6477943"/>
            <a:chOff x="231" y="271799"/>
            <a:chExt cx="6332339" cy="6477941"/>
          </a:xfrm>
        </p:grpSpPr>
        <p:sp>
          <p:nvSpPr>
            <p:cNvPr id="596" name="线条"/>
            <p:cNvSpPr/>
            <p:nvPr/>
          </p:nvSpPr>
          <p:spPr>
            <a:xfrm flipH="1">
              <a:off x="231" y="271799"/>
              <a:ext cx="30221" cy="6477943"/>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97" name="线条"/>
            <p:cNvSpPr/>
            <p:nvPr/>
          </p:nvSpPr>
          <p:spPr>
            <a:xfrm>
              <a:off x="6299604" y="271799"/>
              <a:ext cx="32967" cy="6477943"/>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sp>
        <p:nvSpPr>
          <p:cNvPr id="599" name="线条"/>
          <p:cNvSpPr/>
          <p:nvPr/>
        </p:nvSpPr>
        <p:spPr>
          <a:xfrm>
            <a:off x="20346096" y="3052605"/>
            <a:ext cx="939022" cy="151568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778" y="1909"/>
                  <a:pt x="16133" y="3916"/>
                  <a:pt x="13678" y="6011"/>
                </a:cubicBezTo>
                <a:cubicBezTo>
                  <a:pt x="8046" y="10817"/>
                  <a:pt x="3448" y="16058"/>
                  <a:pt x="0" y="21600"/>
                </a:cubicBezTo>
              </a:path>
            </a:pathLst>
          </a:custGeom>
          <a:ln w="177800">
            <a:solidFill>
              <a:schemeClr val="accent2">
                <a:alpha val="66277"/>
              </a:schemeClr>
            </a:solidFill>
            <a:miter lim="400000"/>
          </a:ln>
        </p:spPr>
        <p:txBody>
          <a:bodyPr lIns="71437" tIns="71437" rIns="71437" bIns="71437" anchor="ctr"/>
          <a:lstStyle/>
          <a:p>
            <a:pPr>
              <a:defRPr sz="3200"/>
            </a:pPr>
            <a:endParaRPr/>
          </a:p>
        </p:txBody>
      </p:sp>
      <p:grpSp>
        <p:nvGrpSpPr>
          <p:cNvPr id="602" name="成组"/>
          <p:cNvGrpSpPr/>
          <p:nvPr/>
        </p:nvGrpSpPr>
        <p:grpSpPr>
          <a:xfrm>
            <a:off x="18684465" y="7261352"/>
            <a:ext cx="1426500" cy="6484862"/>
            <a:chOff x="0" y="0"/>
            <a:chExt cx="1426499" cy="6484860"/>
          </a:xfrm>
        </p:grpSpPr>
        <p:sp>
          <p:nvSpPr>
            <p:cNvPr id="600" name="线条"/>
            <p:cNvSpPr/>
            <p:nvPr/>
          </p:nvSpPr>
          <p:spPr>
            <a:xfrm flipH="1">
              <a:off x="0" y="6919"/>
              <a:ext cx="30220" cy="6477942"/>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01" name="线条"/>
            <p:cNvSpPr/>
            <p:nvPr/>
          </p:nvSpPr>
          <p:spPr>
            <a:xfrm>
              <a:off x="1393532" y="0"/>
              <a:ext cx="32968" cy="6477942"/>
            </a:xfrm>
            <a:prstGeom prst="line">
              <a:avLst/>
            </a:prstGeom>
            <a:noFill/>
            <a:ln w="38100" cap="flat">
              <a:solidFill>
                <a:srgbClr val="A6AAA9"/>
              </a:solidFill>
              <a:prstDash val="solid"/>
              <a:roun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grpSp>
        <p:nvGrpSpPr>
          <p:cNvPr id="607" name="成组"/>
          <p:cNvGrpSpPr/>
          <p:nvPr/>
        </p:nvGrpSpPr>
        <p:grpSpPr>
          <a:xfrm>
            <a:off x="18671765" y="6830337"/>
            <a:ext cx="3671661" cy="1718364"/>
            <a:chOff x="99" y="0"/>
            <a:chExt cx="3671660" cy="1718363"/>
          </a:xfrm>
        </p:grpSpPr>
        <p:sp>
          <p:nvSpPr>
            <p:cNvPr id="603" name="线条"/>
            <p:cNvSpPr/>
            <p:nvPr/>
          </p:nvSpPr>
          <p:spPr>
            <a:xfrm flipH="1" flipV="1">
              <a:off x="31265" y="1165948"/>
              <a:ext cx="1334611" cy="93593"/>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04" name="SYN ACK"/>
            <p:cNvSpPr txBox="1"/>
            <p:nvPr/>
          </p:nvSpPr>
          <p:spPr>
            <a:xfrm rot="240000">
              <a:off x="1431937" y="1111519"/>
              <a:ext cx="2224049" cy="52992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SYN ACK</a:t>
              </a:r>
            </a:p>
          </p:txBody>
        </p:sp>
        <p:sp>
          <p:nvSpPr>
            <p:cNvPr id="605" name="线条"/>
            <p:cNvSpPr/>
            <p:nvPr/>
          </p:nvSpPr>
          <p:spPr>
            <a:xfrm flipH="1">
              <a:off x="99" y="868730"/>
              <a:ext cx="1420337" cy="56756"/>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06" name="SYN"/>
            <p:cNvSpPr txBox="1"/>
            <p:nvPr/>
          </p:nvSpPr>
          <p:spPr>
            <a:xfrm rot="21420000">
              <a:off x="118246" y="29904"/>
              <a:ext cx="1159316" cy="63083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SYN</a:t>
              </a:r>
            </a:p>
          </p:txBody>
        </p:sp>
      </p:grpSp>
      <p:grpSp>
        <p:nvGrpSpPr>
          <p:cNvPr id="611" name="成组"/>
          <p:cNvGrpSpPr/>
          <p:nvPr/>
        </p:nvGrpSpPr>
        <p:grpSpPr>
          <a:xfrm>
            <a:off x="18654991" y="8228633"/>
            <a:ext cx="1432318" cy="706510"/>
            <a:chOff x="99" y="0"/>
            <a:chExt cx="1432317" cy="706509"/>
          </a:xfrm>
        </p:grpSpPr>
        <p:sp>
          <p:nvSpPr>
            <p:cNvPr id="608" name="线条"/>
            <p:cNvSpPr/>
            <p:nvPr/>
          </p:nvSpPr>
          <p:spPr>
            <a:xfrm flipH="1">
              <a:off x="99" y="-1"/>
              <a:ext cx="1420337" cy="56757"/>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09" name="线条"/>
            <p:cNvSpPr/>
            <p:nvPr/>
          </p:nvSpPr>
          <p:spPr>
            <a:xfrm flipH="1">
              <a:off x="12079" y="155754"/>
              <a:ext cx="1420338" cy="56757"/>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10" name="GET"/>
            <p:cNvSpPr txBox="1"/>
            <p:nvPr/>
          </p:nvSpPr>
          <p:spPr>
            <a:xfrm rot="21420000">
              <a:off x="131132" y="204462"/>
              <a:ext cx="1178191" cy="4715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GET</a:t>
              </a:r>
            </a:p>
          </p:txBody>
        </p:sp>
      </p:grpSp>
      <p:grpSp>
        <p:nvGrpSpPr>
          <p:cNvPr id="634" name="成组"/>
          <p:cNvGrpSpPr/>
          <p:nvPr/>
        </p:nvGrpSpPr>
        <p:grpSpPr>
          <a:xfrm>
            <a:off x="12226223" y="8677951"/>
            <a:ext cx="6352523" cy="3549432"/>
            <a:chOff x="1382" y="0"/>
            <a:chExt cx="6352522" cy="3549430"/>
          </a:xfrm>
        </p:grpSpPr>
        <p:grpSp>
          <p:nvGrpSpPr>
            <p:cNvPr id="617" name="成组"/>
            <p:cNvGrpSpPr/>
            <p:nvPr/>
          </p:nvGrpSpPr>
          <p:grpSpPr>
            <a:xfrm>
              <a:off x="1382" y="-1"/>
              <a:ext cx="6318498" cy="1406907"/>
              <a:chOff x="1382" y="568955"/>
              <a:chExt cx="6318497" cy="1406905"/>
            </a:xfrm>
          </p:grpSpPr>
          <p:sp>
            <p:nvSpPr>
              <p:cNvPr id="612" name="线条"/>
              <p:cNvSpPr/>
              <p:nvPr/>
            </p:nvSpPr>
            <p:spPr>
              <a:xfrm flipH="1" flipV="1">
                <a:off x="6403" y="1323201"/>
                <a:ext cx="6296709"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13" name="线条"/>
              <p:cNvSpPr/>
              <p:nvPr/>
            </p:nvSpPr>
            <p:spPr>
              <a:xfrm flipH="1" flipV="1">
                <a:off x="1381" y="1472401"/>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14" name="线条"/>
              <p:cNvSpPr/>
              <p:nvPr/>
            </p:nvSpPr>
            <p:spPr>
              <a:xfrm flipH="1">
                <a:off x="32807" y="568955"/>
                <a:ext cx="6287073"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15" name="GET"/>
              <p:cNvSpPr txBox="1"/>
              <p:nvPr/>
            </p:nvSpPr>
            <p:spPr>
              <a:xfrm rot="21420000">
                <a:off x="4523041" y="657174"/>
                <a:ext cx="1178191" cy="4715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GET</a:t>
                </a:r>
              </a:p>
            </p:txBody>
          </p:sp>
          <p:sp>
            <p:nvSpPr>
              <p:cNvPr id="616" name="Packets"/>
              <p:cNvSpPr txBox="1"/>
              <p:nvPr/>
            </p:nvSpPr>
            <p:spPr>
              <a:xfrm rot="240000">
                <a:off x="1349013" y="1010835"/>
                <a:ext cx="3066820" cy="5502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Packets</a:t>
                </a:r>
              </a:p>
            </p:txBody>
          </p:sp>
        </p:grpSp>
        <p:grpSp>
          <p:nvGrpSpPr>
            <p:cNvPr id="633" name="成组"/>
            <p:cNvGrpSpPr/>
            <p:nvPr/>
          </p:nvGrpSpPr>
          <p:grpSpPr>
            <a:xfrm>
              <a:off x="15300" y="1080067"/>
              <a:ext cx="6338605" cy="2469364"/>
              <a:chOff x="1382" y="0"/>
              <a:chExt cx="6338604" cy="2469363"/>
            </a:xfrm>
          </p:grpSpPr>
          <p:grpSp>
            <p:nvGrpSpPr>
              <p:cNvPr id="622" name="成组"/>
              <p:cNvGrpSpPr/>
              <p:nvPr/>
            </p:nvGrpSpPr>
            <p:grpSpPr>
              <a:xfrm>
                <a:off x="1382" y="0"/>
                <a:ext cx="6314642" cy="1036420"/>
                <a:chOff x="35506" y="843484"/>
                <a:chExt cx="6314641" cy="1036419"/>
              </a:xfrm>
            </p:grpSpPr>
            <p:sp>
              <p:nvSpPr>
                <p:cNvPr id="618" name="线条"/>
                <p:cNvSpPr/>
                <p:nvPr/>
              </p:nvSpPr>
              <p:spPr>
                <a:xfrm flipH="1" flipV="1">
                  <a:off x="40527" y="8434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19" name="线条"/>
                <p:cNvSpPr/>
                <p:nvPr/>
              </p:nvSpPr>
              <p:spPr>
                <a:xfrm flipH="1" flipV="1">
                  <a:off x="35506" y="9926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0" name="线条"/>
                <p:cNvSpPr/>
                <p:nvPr/>
              </p:nvSpPr>
              <p:spPr>
                <a:xfrm flipH="1" flipV="1">
                  <a:off x="44473" y="1195324"/>
                  <a:ext cx="6296709" cy="503461"/>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1" name="线条"/>
                <p:cNvSpPr/>
                <p:nvPr/>
              </p:nvSpPr>
              <p:spPr>
                <a:xfrm flipH="1" flipV="1">
                  <a:off x="53439" y="1376445"/>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grpSp>
            <p:nvGrpSpPr>
              <p:cNvPr id="627" name="成组"/>
              <p:cNvGrpSpPr/>
              <p:nvPr/>
            </p:nvGrpSpPr>
            <p:grpSpPr>
              <a:xfrm>
                <a:off x="13362" y="730848"/>
                <a:ext cx="6314643" cy="1036421"/>
                <a:chOff x="35506" y="843484"/>
                <a:chExt cx="6314641" cy="1036419"/>
              </a:xfrm>
            </p:grpSpPr>
            <p:sp>
              <p:nvSpPr>
                <p:cNvPr id="623" name="线条"/>
                <p:cNvSpPr/>
                <p:nvPr/>
              </p:nvSpPr>
              <p:spPr>
                <a:xfrm flipH="1" flipV="1">
                  <a:off x="40527" y="8434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4" name="线条"/>
                <p:cNvSpPr/>
                <p:nvPr/>
              </p:nvSpPr>
              <p:spPr>
                <a:xfrm flipH="1" flipV="1">
                  <a:off x="35506" y="9926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5" name="线条"/>
                <p:cNvSpPr/>
                <p:nvPr/>
              </p:nvSpPr>
              <p:spPr>
                <a:xfrm flipH="1" flipV="1">
                  <a:off x="44473" y="1195324"/>
                  <a:ext cx="6296709" cy="503461"/>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6" name="线条"/>
                <p:cNvSpPr/>
                <p:nvPr/>
              </p:nvSpPr>
              <p:spPr>
                <a:xfrm flipH="1" flipV="1">
                  <a:off x="53439" y="1376445"/>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grpSp>
            <p:nvGrpSpPr>
              <p:cNvPr id="632" name="成组"/>
              <p:cNvGrpSpPr/>
              <p:nvPr/>
            </p:nvGrpSpPr>
            <p:grpSpPr>
              <a:xfrm>
                <a:off x="25344" y="1432943"/>
                <a:ext cx="6314642" cy="1036421"/>
                <a:chOff x="35506" y="843484"/>
                <a:chExt cx="6314641" cy="1036419"/>
              </a:xfrm>
            </p:grpSpPr>
            <p:sp>
              <p:nvSpPr>
                <p:cNvPr id="628" name="线条"/>
                <p:cNvSpPr/>
                <p:nvPr/>
              </p:nvSpPr>
              <p:spPr>
                <a:xfrm flipH="1" flipV="1">
                  <a:off x="40527" y="8434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29" name="线条"/>
                <p:cNvSpPr/>
                <p:nvPr/>
              </p:nvSpPr>
              <p:spPr>
                <a:xfrm flipH="1" flipV="1">
                  <a:off x="35506" y="992684"/>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30" name="线条"/>
                <p:cNvSpPr/>
                <p:nvPr/>
              </p:nvSpPr>
              <p:spPr>
                <a:xfrm flipH="1" flipV="1">
                  <a:off x="44473" y="1195324"/>
                  <a:ext cx="6296709" cy="503461"/>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31" name="线条"/>
                <p:cNvSpPr/>
                <p:nvPr/>
              </p:nvSpPr>
              <p:spPr>
                <a:xfrm flipH="1" flipV="1">
                  <a:off x="53439" y="1376445"/>
                  <a:ext cx="6296710" cy="503460"/>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grpSp>
      </p:grpSp>
      <p:grpSp>
        <p:nvGrpSpPr>
          <p:cNvPr id="639" name="成组"/>
          <p:cNvGrpSpPr/>
          <p:nvPr/>
        </p:nvGrpSpPr>
        <p:grpSpPr>
          <a:xfrm>
            <a:off x="12219960" y="11929299"/>
            <a:ext cx="6332601" cy="1043461"/>
            <a:chOff x="231" y="0"/>
            <a:chExt cx="6332600" cy="1043459"/>
          </a:xfrm>
        </p:grpSpPr>
        <p:sp>
          <p:nvSpPr>
            <p:cNvPr id="635" name="线条"/>
            <p:cNvSpPr/>
            <p:nvPr/>
          </p:nvSpPr>
          <p:spPr>
            <a:xfrm flipH="1">
              <a:off x="33778" y="486153"/>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36" name="ACK"/>
            <p:cNvSpPr txBox="1"/>
            <p:nvPr/>
          </p:nvSpPr>
          <p:spPr>
            <a:xfrm rot="21420000">
              <a:off x="20666" y="28823"/>
              <a:ext cx="1114187" cy="4848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5"/>
                  </a:solidFill>
                  <a:uFill>
                    <a:solidFill>
                      <a:srgbClr val="0433FF"/>
                    </a:solidFill>
                  </a:uFill>
                  <a:latin typeface="Arial"/>
                  <a:ea typeface="Arial"/>
                  <a:cs typeface="Arial"/>
                  <a:sym typeface="Arial"/>
                </a:defRPr>
              </a:lvl1pPr>
            </a:lstStyle>
            <a:p>
              <a:r>
                <a:t>ACK</a:t>
              </a:r>
            </a:p>
          </p:txBody>
        </p:sp>
        <p:sp>
          <p:nvSpPr>
            <p:cNvPr id="637" name="线条"/>
            <p:cNvSpPr/>
            <p:nvPr/>
          </p:nvSpPr>
          <p:spPr>
            <a:xfrm flipH="1">
              <a:off x="45759" y="641907"/>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38" name="线条"/>
            <p:cNvSpPr/>
            <p:nvPr/>
          </p:nvSpPr>
          <p:spPr>
            <a:xfrm flipH="1">
              <a:off x="231" y="797662"/>
              <a:ext cx="6287074" cy="245798"/>
            </a:xfrm>
            <a:prstGeom prst="line">
              <a:avLst/>
            </a:prstGeom>
            <a:noFill/>
            <a:ln w="38100" cap="flat">
              <a:solidFill>
                <a:schemeClr val="accent5"/>
              </a:solidFill>
              <a:prstDash val="solid"/>
              <a:round/>
              <a:tail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grpSp>
        <p:nvGrpSpPr>
          <p:cNvPr id="644" name="成组"/>
          <p:cNvGrpSpPr/>
          <p:nvPr/>
        </p:nvGrpSpPr>
        <p:grpSpPr>
          <a:xfrm>
            <a:off x="18729404" y="12376527"/>
            <a:ext cx="3948443" cy="762790"/>
            <a:chOff x="-13419" y="0"/>
            <a:chExt cx="3948442" cy="762789"/>
          </a:xfrm>
        </p:grpSpPr>
        <p:grpSp>
          <p:nvGrpSpPr>
            <p:cNvPr id="642" name="成组"/>
            <p:cNvGrpSpPr/>
            <p:nvPr/>
          </p:nvGrpSpPr>
          <p:grpSpPr>
            <a:xfrm>
              <a:off x="-13420" y="61479"/>
              <a:ext cx="1351386" cy="278103"/>
              <a:chOff x="11980" y="366279"/>
              <a:chExt cx="1351384" cy="278101"/>
            </a:xfrm>
          </p:grpSpPr>
          <p:sp>
            <p:nvSpPr>
              <p:cNvPr id="640" name="线条"/>
              <p:cNvSpPr/>
              <p:nvPr/>
            </p:nvSpPr>
            <p:spPr>
              <a:xfrm flipH="1" flipV="1">
                <a:off x="28754" y="366279"/>
                <a:ext cx="1334612" cy="93593"/>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641" name="线条"/>
              <p:cNvSpPr/>
              <p:nvPr/>
            </p:nvSpPr>
            <p:spPr>
              <a:xfrm flipH="1" flipV="1">
                <a:off x="11980" y="550788"/>
                <a:ext cx="1334612" cy="93594"/>
              </a:xfrm>
              <a:prstGeom prst="line">
                <a:avLst/>
              </a:prstGeom>
              <a:noFill/>
              <a:ln w="38100" cap="flat">
                <a:solidFill>
                  <a:schemeClr val="accent1"/>
                </a:solidFill>
                <a:prstDash val="solid"/>
                <a:round/>
                <a:headEnd type="triangle" w="med" len="med"/>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grpSp>
        <p:sp>
          <p:nvSpPr>
            <p:cNvPr id="643" name="Packets"/>
            <p:cNvSpPr txBox="1"/>
            <p:nvPr/>
          </p:nvSpPr>
          <p:spPr>
            <a:xfrm rot="240000">
              <a:off x="852749" y="106295"/>
              <a:ext cx="3066820" cy="5502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buClr>
                  <a:srgbClr val="0433FF"/>
                </a:buClr>
                <a:buFont typeface="Arial"/>
                <a:defRPr sz="3600" b="1">
                  <a:solidFill>
                    <a:schemeClr val="accent1"/>
                  </a:solidFill>
                  <a:uFill>
                    <a:solidFill>
                      <a:srgbClr val="0433FF"/>
                    </a:solidFill>
                  </a:uFill>
                  <a:latin typeface="Arial"/>
                  <a:ea typeface="Arial"/>
                  <a:cs typeface="Arial"/>
                  <a:sym typeface="Arial"/>
                </a:defRPr>
              </a:lvl1pPr>
            </a:lstStyle>
            <a:p>
              <a:r>
                <a:t>Packets</a:t>
              </a:r>
            </a:p>
          </p:txBody>
        </p:sp>
      </p:grpSp>
      <p:grpSp>
        <p:nvGrpSpPr>
          <p:cNvPr id="647" name="成组"/>
          <p:cNvGrpSpPr/>
          <p:nvPr/>
        </p:nvGrpSpPr>
        <p:grpSpPr>
          <a:xfrm>
            <a:off x="22139932" y="7218031"/>
            <a:ext cx="2389114" cy="3533708"/>
            <a:chOff x="-145163" y="12699"/>
            <a:chExt cx="2389113" cy="3533707"/>
          </a:xfrm>
        </p:grpSpPr>
        <p:sp>
          <p:nvSpPr>
            <p:cNvPr id="645" name="50ms"/>
            <p:cNvSpPr txBox="1"/>
            <p:nvPr/>
          </p:nvSpPr>
          <p:spPr>
            <a:xfrm>
              <a:off x="58601" y="12699"/>
              <a:ext cx="1981585" cy="942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400" b="1">
                  <a:solidFill>
                    <a:schemeClr val="accent5"/>
                  </a:solidFill>
                  <a:latin typeface="Gill Sans"/>
                  <a:ea typeface="Gill Sans"/>
                  <a:cs typeface="Gill Sans"/>
                  <a:sym typeface="Gill Sans"/>
                </a:defRPr>
              </a:lvl1pPr>
            </a:lstStyle>
            <a:p>
              <a:r>
                <a:t>50ms</a:t>
              </a:r>
            </a:p>
          </p:txBody>
        </p:sp>
        <p:sp>
          <p:nvSpPr>
            <p:cNvPr id="646" name="400ms"/>
            <p:cNvSpPr txBox="1"/>
            <p:nvPr/>
          </p:nvSpPr>
          <p:spPr>
            <a:xfrm>
              <a:off x="-145164" y="2603432"/>
              <a:ext cx="2389114" cy="942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400" b="1">
                  <a:solidFill>
                    <a:schemeClr val="accent5"/>
                  </a:solidFill>
                  <a:latin typeface="Gill Sans"/>
                  <a:ea typeface="Gill Sans"/>
                  <a:cs typeface="Gill Sans"/>
                  <a:sym typeface="Gill Sans"/>
                </a:defRPr>
              </a:lvl1pPr>
            </a:lstStyle>
            <a:p>
              <a:r>
                <a:t>400ms</a:t>
              </a:r>
            </a:p>
          </p:txBody>
        </p:sp>
      </p:grpSp>
      <p:sp>
        <p:nvSpPr>
          <p:cNvPr id="648" name="Even bigger advantage for SSL!"/>
          <p:cNvSpPr txBox="1"/>
          <p:nvPr/>
        </p:nvSpPr>
        <p:spPr>
          <a:xfrm>
            <a:off x="4504651" y="2083123"/>
            <a:ext cx="12610142"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Even bigger advantage for SSL!</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9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602"/>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4" nodeType="afterEffect">
                                  <p:stCondLst>
                                    <p:cond delay="0"/>
                                  </p:stCondLst>
                                  <p:iterate>
                                    <p:tmAbs val="0"/>
                                  </p:iterate>
                                  <p:childTnLst>
                                    <p:set>
                                      <p:cBhvr>
                                        <p:cTn id="17" fill="hold"/>
                                        <p:tgtEl>
                                          <p:spTgt spid="60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5" nodeType="clickEffect">
                                  <p:stCondLst>
                                    <p:cond delay="0"/>
                                  </p:stCondLst>
                                  <p:iterate>
                                    <p:tmAbs val="0"/>
                                  </p:iterate>
                                  <p:childTnLst>
                                    <p:set>
                                      <p:cBhvr>
                                        <p:cTn id="21" fill="hold"/>
                                        <p:tgtEl>
                                          <p:spTgt spid="6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6" nodeType="clickEffect">
                                  <p:stCondLst>
                                    <p:cond delay="0"/>
                                  </p:stCondLst>
                                  <p:iterate>
                                    <p:tmAbs val="0"/>
                                  </p:iterate>
                                  <p:childTnLst>
                                    <p:set>
                                      <p:cBhvr>
                                        <p:cTn id="25" fill="hold"/>
                                        <p:tgtEl>
                                          <p:spTgt spid="598"/>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7" nodeType="clickEffect">
                                  <p:stCondLst>
                                    <p:cond delay="0"/>
                                  </p:stCondLst>
                                  <p:iterate>
                                    <p:tmAbs val="0"/>
                                  </p:iterate>
                                  <p:childTnLst>
                                    <p:set>
                                      <p:cBhvr>
                                        <p:cTn id="29" fill="hold"/>
                                        <p:tgtEl>
                                          <p:spTgt spid="63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8" nodeType="clickEffect">
                                  <p:stCondLst>
                                    <p:cond delay="0"/>
                                  </p:stCondLst>
                                  <p:iterate>
                                    <p:tmAbs val="0"/>
                                  </p:iterate>
                                  <p:childTnLst>
                                    <p:set>
                                      <p:cBhvr>
                                        <p:cTn id="33" fill="hold"/>
                                        <p:tgtEl>
                                          <p:spTgt spid="639"/>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9" nodeType="afterEffect">
                                  <p:stCondLst>
                                    <p:cond delay="0"/>
                                  </p:stCondLst>
                                  <p:iterate>
                                    <p:tmAbs val="0"/>
                                  </p:iterate>
                                  <p:childTnLst>
                                    <p:set>
                                      <p:cBhvr>
                                        <p:cTn id="36" fill="hold"/>
                                        <p:tgtEl>
                                          <p:spTgt spid="64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10" nodeType="clickEffect">
                                  <p:stCondLst>
                                    <p:cond delay="0"/>
                                  </p:stCondLst>
                                  <p:iterate>
                                    <p:tmAbs val="0"/>
                                  </p:iterate>
                                  <p:childTnLst>
                                    <p:set>
                                      <p:cBhvr>
                                        <p:cTn id="40" fill="hold"/>
                                        <p:tgtEl>
                                          <p:spTgt spid="64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1" nodeType="clickEffect">
                                  <p:stCondLst>
                                    <p:cond delay="0"/>
                                  </p:stCondLst>
                                  <p:iterate>
                                    <p:tmAbs val="0"/>
                                  </p:iterate>
                                  <p:childTnLst>
                                    <p:set>
                                      <p:cBhvr>
                                        <p:cTn id="44" fill="hold"/>
                                        <p:tgtEl>
                                          <p:spTgt spid="6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5" grpId="1" animBg="1" advAuto="0"/>
      <p:bldP spid="598" grpId="6" animBg="1" advAuto="0"/>
      <p:bldP spid="599" grpId="2" animBg="1" advAuto="0"/>
      <p:bldP spid="602" grpId="3" animBg="1" advAuto="0"/>
      <p:bldP spid="607" grpId="4" animBg="1" advAuto="0"/>
      <p:bldP spid="611" grpId="5" animBg="1" advAuto="0"/>
      <p:bldP spid="634" grpId="7" animBg="1" advAuto="0"/>
      <p:bldP spid="639" grpId="8" animBg="1" advAuto="0"/>
      <p:bldP spid="644" grpId="9" animBg="1" advAuto="0"/>
      <p:bldP spid="647" grpId="10" animBg="1" advAuto="0"/>
      <p:bldP spid="648" grpId="11"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1"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682"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3"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4"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5"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6"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7"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8" name="3. Direct clients to appropriate servers"/>
          <p:cNvSpPr txBox="1"/>
          <p:nvPr/>
        </p:nvSpPr>
        <p:spPr>
          <a:xfrm>
            <a:off x="4785527" y="11353303"/>
            <a:ext cx="15374697"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pPr>
              <a:defRPr sz="7200" b="1">
                <a:solidFill>
                  <a:schemeClr val="accent5"/>
                </a:solidFill>
                <a:latin typeface="Gill Sans"/>
                <a:ea typeface="Gill Sans"/>
                <a:cs typeface="Gill Sans"/>
                <a:sym typeface="Gill Sans"/>
              </a:defRPr>
            </a:pPr>
            <a:r>
              <a:t>3. Direct clients to </a:t>
            </a:r>
            <a:r>
              <a:rPr i="1"/>
              <a:t>appropriate</a:t>
            </a:r>
            <a:r>
              <a:t> servers</a:t>
            </a:r>
          </a:p>
        </p:txBody>
      </p:sp>
      <p:grpSp>
        <p:nvGrpSpPr>
          <p:cNvPr id="717" name="成组"/>
          <p:cNvGrpSpPr/>
          <p:nvPr/>
        </p:nvGrpSpPr>
        <p:grpSpPr>
          <a:xfrm>
            <a:off x="764157" y="508000"/>
            <a:ext cx="23417437" cy="10105393"/>
            <a:chOff x="0" y="0"/>
            <a:chExt cx="23417435" cy="10105392"/>
          </a:xfrm>
        </p:grpSpPr>
        <p:grpSp>
          <p:nvGrpSpPr>
            <p:cNvPr id="691" name="成组"/>
            <p:cNvGrpSpPr/>
            <p:nvPr/>
          </p:nvGrpSpPr>
          <p:grpSpPr>
            <a:xfrm>
              <a:off x="0" y="1764013"/>
              <a:ext cx="1446437" cy="496587"/>
              <a:chOff x="0" y="0"/>
              <a:chExt cx="1446436" cy="496586"/>
            </a:xfrm>
          </p:grpSpPr>
          <p:sp>
            <p:nvSpPr>
              <p:cNvPr id="689" name="圆形"/>
              <p:cNvSpPr/>
              <p:nvPr/>
            </p:nvSpPr>
            <p:spPr>
              <a:xfrm>
                <a:off x="1192436" y="242586"/>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0" name="线条"/>
              <p:cNvSpPr/>
              <p:nvPr/>
            </p:nvSpPr>
            <p:spPr>
              <a:xfrm>
                <a:off x="0" y="-1"/>
                <a:ext cx="1288778" cy="346370"/>
              </a:xfrm>
              <a:custGeom>
                <a:avLst/>
                <a:gdLst/>
                <a:ahLst/>
                <a:cxnLst>
                  <a:cxn ang="0">
                    <a:pos x="wd2" y="hd2"/>
                  </a:cxn>
                  <a:cxn ang="5400000">
                    <a:pos x="wd2" y="hd2"/>
                  </a:cxn>
                  <a:cxn ang="10800000">
                    <a:pos x="wd2" y="hd2"/>
                  </a:cxn>
                  <a:cxn ang="16200000">
                    <a:pos x="wd2" y="hd2"/>
                  </a:cxn>
                </a:cxnLst>
                <a:rect l="0" t="0" r="r" b="b"/>
                <a:pathLst>
                  <a:path w="21600" h="21071" extrusionOk="0">
                    <a:moveTo>
                      <a:pt x="21600" y="21071"/>
                    </a:moveTo>
                    <a:cubicBezTo>
                      <a:pt x="19065" y="15291"/>
                      <a:pt x="16350" y="10623"/>
                      <a:pt x="13512" y="7164"/>
                    </a:cubicBezTo>
                    <a:cubicBezTo>
                      <a:pt x="9162" y="1865"/>
                      <a:pt x="4584" y="-529"/>
                      <a:pt x="0" y="98"/>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16" name="成组"/>
            <p:cNvGrpSpPr/>
            <p:nvPr/>
          </p:nvGrpSpPr>
          <p:grpSpPr>
            <a:xfrm>
              <a:off x="5840635" y="0"/>
              <a:ext cx="17576802" cy="10105393"/>
              <a:chOff x="6010543" y="48911"/>
              <a:chExt cx="17576800" cy="10105392"/>
            </a:xfrm>
          </p:grpSpPr>
          <p:grpSp>
            <p:nvGrpSpPr>
              <p:cNvPr id="694" name="成组"/>
              <p:cNvGrpSpPr/>
              <p:nvPr/>
            </p:nvGrpSpPr>
            <p:grpSpPr>
              <a:xfrm>
                <a:off x="6010543" y="7766704"/>
                <a:ext cx="254001" cy="664208"/>
                <a:chOff x="6010543" y="5486400"/>
                <a:chExt cx="254000" cy="664207"/>
              </a:xfrm>
            </p:grpSpPr>
            <p:sp>
              <p:nvSpPr>
                <p:cNvPr id="692" name="圆形"/>
                <p:cNvSpPr/>
                <p:nvPr/>
              </p:nvSpPr>
              <p:spPr>
                <a:xfrm>
                  <a:off x="6010543" y="58966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3" name="线条"/>
                <p:cNvSpPr/>
                <p:nvPr/>
              </p:nvSpPr>
              <p:spPr>
                <a:xfrm>
                  <a:off x="6060294" y="5486400"/>
                  <a:ext cx="188107" cy="547964"/>
                </a:xfrm>
                <a:custGeom>
                  <a:avLst/>
                  <a:gdLst/>
                  <a:ahLst/>
                  <a:cxnLst>
                    <a:cxn ang="0">
                      <a:pos x="wd2" y="hd2"/>
                    </a:cxn>
                    <a:cxn ang="5400000">
                      <a:pos x="wd2" y="hd2"/>
                    </a:cxn>
                    <a:cxn ang="10800000">
                      <a:pos x="wd2" y="hd2"/>
                    </a:cxn>
                    <a:cxn ang="16200000">
                      <a:pos x="wd2" y="hd2"/>
                    </a:cxn>
                  </a:cxnLst>
                  <a:rect l="0" t="0" r="r" b="b"/>
                  <a:pathLst>
                    <a:path w="20449" h="21600" extrusionOk="0">
                      <a:moveTo>
                        <a:pt x="8684" y="21600"/>
                      </a:moveTo>
                      <a:cubicBezTo>
                        <a:pt x="1847" y="18501"/>
                        <a:pt x="-1151" y="14515"/>
                        <a:pt x="400" y="10586"/>
                      </a:cubicBezTo>
                      <a:cubicBezTo>
                        <a:pt x="2165" y="6117"/>
                        <a:pt x="9579" y="2202"/>
                        <a:pt x="20449"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697" name="成组"/>
              <p:cNvGrpSpPr/>
              <p:nvPr/>
            </p:nvGrpSpPr>
            <p:grpSpPr>
              <a:xfrm>
                <a:off x="12488113" y="3118504"/>
                <a:ext cx="786832" cy="4855208"/>
                <a:chOff x="12259513" y="1524000"/>
                <a:chExt cx="786830" cy="4855207"/>
              </a:xfrm>
            </p:grpSpPr>
            <p:sp>
              <p:nvSpPr>
                <p:cNvPr id="695" name="圆形"/>
                <p:cNvSpPr/>
                <p:nvPr/>
              </p:nvSpPr>
              <p:spPr>
                <a:xfrm>
                  <a:off x="12792343" y="61252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6" name="线条"/>
                <p:cNvSpPr/>
                <p:nvPr/>
              </p:nvSpPr>
              <p:spPr>
                <a:xfrm>
                  <a:off x="12259513" y="1524000"/>
                  <a:ext cx="611665" cy="4713564"/>
                </a:xfrm>
                <a:custGeom>
                  <a:avLst/>
                  <a:gdLst/>
                  <a:ahLst/>
                  <a:cxnLst>
                    <a:cxn ang="0">
                      <a:pos x="wd2" y="hd2"/>
                    </a:cxn>
                    <a:cxn ang="5400000">
                      <a:pos x="wd2" y="hd2"/>
                    </a:cxn>
                    <a:cxn ang="10800000">
                      <a:pos x="wd2" y="hd2"/>
                    </a:cxn>
                    <a:cxn ang="16200000">
                      <a:pos x="wd2" y="hd2"/>
                    </a:cxn>
                  </a:cxnLst>
                  <a:rect l="0" t="0" r="r" b="b"/>
                  <a:pathLst>
                    <a:path w="20742" h="21600" extrusionOk="0">
                      <a:moveTo>
                        <a:pt x="20742" y="21600"/>
                      </a:moveTo>
                      <a:cubicBezTo>
                        <a:pt x="14944" y="18963"/>
                        <a:pt x="10342" y="16281"/>
                        <a:pt x="6961" y="13569"/>
                      </a:cubicBezTo>
                      <a:cubicBezTo>
                        <a:pt x="1375" y="9087"/>
                        <a:pt x="-858" y="4542"/>
                        <a:pt x="295"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00" name="成组"/>
              <p:cNvGrpSpPr/>
              <p:nvPr/>
            </p:nvGrpSpPr>
            <p:grpSpPr>
              <a:xfrm>
                <a:off x="9947544" y="1238904"/>
                <a:ext cx="288656" cy="842008"/>
                <a:chOff x="9820544" y="596893"/>
                <a:chExt cx="288655" cy="842007"/>
              </a:xfrm>
            </p:grpSpPr>
            <p:sp>
              <p:nvSpPr>
                <p:cNvPr id="698" name="圆形"/>
                <p:cNvSpPr/>
                <p:nvPr/>
              </p:nvSpPr>
              <p:spPr>
                <a:xfrm>
                  <a:off x="9820544" y="1184900"/>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9" name="线条"/>
                <p:cNvSpPr/>
                <p:nvPr/>
              </p:nvSpPr>
              <p:spPr>
                <a:xfrm>
                  <a:off x="9924408" y="596893"/>
                  <a:ext cx="184792" cy="725764"/>
                </a:xfrm>
                <a:custGeom>
                  <a:avLst/>
                  <a:gdLst/>
                  <a:ahLst/>
                  <a:cxnLst>
                    <a:cxn ang="0">
                      <a:pos x="wd2" y="hd2"/>
                    </a:cxn>
                    <a:cxn ang="5400000">
                      <a:pos x="wd2" y="hd2"/>
                    </a:cxn>
                    <a:cxn ang="10800000">
                      <a:pos x="wd2" y="hd2"/>
                    </a:cxn>
                    <a:cxn ang="16200000">
                      <a:pos x="wd2" y="hd2"/>
                    </a:cxn>
                  </a:cxnLst>
                  <a:rect l="0" t="0" r="r" b="b"/>
                  <a:pathLst>
                    <a:path w="21279" h="21600" extrusionOk="0">
                      <a:moveTo>
                        <a:pt x="42" y="21600"/>
                      </a:moveTo>
                      <a:cubicBezTo>
                        <a:pt x="-321" y="17516"/>
                        <a:pt x="1650" y="13440"/>
                        <a:pt x="5892" y="9505"/>
                      </a:cubicBezTo>
                      <a:cubicBezTo>
                        <a:pt x="9472" y="6184"/>
                        <a:pt x="14641" y="2991"/>
                        <a:pt x="21279"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03" name="成组"/>
              <p:cNvGrpSpPr/>
              <p:nvPr/>
            </p:nvGrpSpPr>
            <p:grpSpPr>
              <a:xfrm>
                <a:off x="10363200" y="48911"/>
                <a:ext cx="828945" cy="529594"/>
                <a:chOff x="10312400" y="48911"/>
                <a:chExt cx="828944" cy="529592"/>
              </a:xfrm>
            </p:grpSpPr>
            <p:sp>
              <p:nvSpPr>
                <p:cNvPr id="701" name="圆形"/>
                <p:cNvSpPr/>
                <p:nvPr/>
              </p:nvSpPr>
              <p:spPr>
                <a:xfrm>
                  <a:off x="10887344" y="48911"/>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2" name="线条"/>
                <p:cNvSpPr/>
                <p:nvPr/>
              </p:nvSpPr>
              <p:spPr>
                <a:xfrm>
                  <a:off x="10312400" y="161267"/>
                  <a:ext cx="653778" cy="4172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467" y="207"/>
                        <a:pt x="13431" y="2014"/>
                        <a:pt x="9851" y="5260"/>
                      </a:cubicBezTo>
                      <a:cubicBezTo>
                        <a:pt x="5625" y="9092"/>
                        <a:pt x="2202" y="14770"/>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06" name="成组"/>
              <p:cNvGrpSpPr/>
              <p:nvPr/>
            </p:nvGrpSpPr>
            <p:grpSpPr>
              <a:xfrm>
                <a:off x="12903200" y="2915304"/>
                <a:ext cx="1692545" cy="638808"/>
                <a:chOff x="12801600" y="1182356"/>
                <a:chExt cx="1692544" cy="638807"/>
              </a:xfrm>
            </p:grpSpPr>
            <p:sp>
              <p:nvSpPr>
                <p:cNvPr id="704" name="圆形"/>
                <p:cNvSpPr/>
                <p:nvPr/>
              </p:nvSpPr>
              <p:spPr>
                <a:xfrm>
                  <a:off x="14240144" y="1567164"/>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5" name="线条"/>
                <p:cNvSpPr/>
                <p:nvPr/>
              </p:nvSpPr>
              <p:spPr>
                <a:xfrm>
                  <a:off x="12801600" y="1182356"/>
                  <a:ext cx="1593578" cy="49716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201" y="16792"/>
                        <a:pt x="16665" y="12728"/>
                        <a:pt x="14026" y="9461"/>
                      </a:cubicBezTo>
                      <a:cubicBezTo>
                        <a:pt x="9540" y="3909"/>
                        <a:pt x="4804" y="714"/>
                        <a:pt x="0"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09" name="成组"/>
              <p:cNvGrpSpPr/>
              <p:nvPr/>
            </p:nvGrpSpPr>
            <p:grpSpPr>
              <a:xfrm>
                <a:off x="16729344" y="2741311"/>
                <a:ext cx="2650857" cy="1393194"/>
                <a:chOff x="16373744" y="1438967"/>
                <a:chExt cx="2650855" cy="1393192"/>
              </a:xfrm>
            </p:grpSpPr>
            <p:sp>
              <p:nvSpPr>
                <p:cNvPr id="707" name="圆形"/>
                <p:cNvSpPr/>
                <p:nvPr/>
              </p:nvSpPr>
              <p:spPr>
                <a:xfrm>
                  <a:off x="16373744" y="143896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8" name="线条"/>
                <p:cNvSpPr/>
                <p:nvPr/>
              </p:nvSpPr>
              <p:spPr>
                <a:xfrm>
                  <a:off x="16452577" y="1500493"/>
                  <a:ext cx="2572023" cy="1331668"/>
                </a:xfrm>
                <a:custGeom>
                  <a:avLst/>
                  <a:gdLst/>
                  <a:ahLst/>
                  <a:cxnLst>
                    <a:cxn ang="0">
                      <a:pos x="wd2" y="hd2"/>
                    </a:cxn>
                    <a:cxn ang="5400000">
                      <a:pos x="wd2" y="hd2"/>
                    </a:cxn>
                    <a:cxn ang="10800000">
                      <a:pos x="wd2" y="hd2"/>
                    </a:cxn>
                    <a:cxn ang="16200000">
                      <a:pos x="wd2" y="hd2"/>
                    </a:cxn>
                  </a:cxnLst>
                  <a:rect l="0" t="0" r="r" b="b"/>
                  <a:pathLst>
                    <a:path w="21600" h="21587" extrusionOk="0">
                      <a:moveTo>
                        <a:pt x="0" y="824"/>
                      </a:moveTo>
                      <a:cubicBezTo>
                        <a:pt x="1331" y="263"/>
                        <a:pt x="2690" y="-13"/>
                        <a:pt x="4053" y="1"/>
                      </a:cubicBezTo>
                      <a:cubicBezTo>
                        <a:pt x="11567" y="77"/>
                        <a:pt x="18391" y="8472"/>
                        <a:pt x="21600" y="21587"/>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12" name="成组"/>
              <p:cNvGrpSpPr/>
              <p:nvPr/>
            </p:nvGrpSpPr>
            <p:grpSpPr>
              <a:xfrm>
                <a:off x="23215599" y="9319911"/>
                <a:ext cx="371746" cy="834394"/>
                <a:chOff x="-117744" y="2594607"/>
                <a:chExt cx="371744" cy="834392"/>
              </a:xfrm>
            </p:grpSpPr>
            <p:sp>
              <p:nvSpPr>
                <p:cNvPr id="710" name="圆形"/>
                <p:cNvSpPr/>
                <p:nvPr/>
              </p:nvSpPr>
              <p:spPr>
                <a:xfrm>
                  <a:off x="0" y="2594607"/>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1" name="线条"/>
                <p:cNvSpPr/>
                <p:nvPr/>
              </p:nvSpPr>
              <p:spPr>
                <a:xfrm>
                  <a:off x="-117745" y="2783163"/>
                  <a:ext cx="247378" cy="64583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6238" y="2293"/>
                        <a:pt x="11757" y="4868"/>
                        <a:pt x="8293" y="7646"/>
                      </a:cubicBezTo>
                      <a:cubicBezTo>
                        <a:pt x="2859" y="12004"/>
                        <a:pt x="26" y="16770"/>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15" name="成组"/>
              <p:cNvGrpSpPr/>
              <p:nvPr/>
            </p:nvGrpSpPr>
            <p:grpSpPr>
              <a:xfrm>
                <a:off x="19740394" y="2309511"/>
                <a:ext cx="951351" cy="1621794"/>
                <a:chOff x="-697350" y="455811"/>
                <a:chExt cx="951350" cy="1621792"/>
              </a:xfrm>
            </p:grpSpPr>
            <p:sp>
              <p:nvSpPr>
                <p:cNvPr id="713" name="圆形"/>
                <p:cNvSpPr/>
                <p:nvPr/>
              </p:nvSpPr>
              <p:spPr>
                <a:xfrm>
                  <a:off x="0" y="455811"/>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4" name="线条"/>
                <p:cNvSpPr/>
                <p:nvPr/>
              </p:nvSpPr>
              <p:spPr>
                <a:xfrm>
                  <a:off x="-697351" y="618967"/>
                  <a:ext cx="856978" cy="145863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76" y="4254"/>
                        <a:pt x="9069" y="9092"/>
                        <a:pt x="4842" y="14383"/>
                      </a:cubicBezTo>
                      <a:cubicBezTo>
                        <a:pt x="2970" y="16726"/>
                        <a:pt x="1328" y="19132"/>
                        <a:pt x="0" y="2160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sp>
        <p:nvSpPr>
          <p:cNvPr id="718" name="线条"/>
          <p:cNvSpPr/>
          <p:nvPr/>
        </p:nvSpPr>
        <p:spPr>
          <a:xfrm>
            <a:off x="644222" y="2470017"/>
            <a:ext cx="6286457" cy="535266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99" y="16720"/>
                  <a:pt x="15395" y="12475"/>
                  <a:pt x="12012" y="8962"/>
                </a:cubicBezTo>
                <a:cubicBezTo>
                  <a:pt x="8203" y="5006"/>
                  <a:pt x="4182" y="1994"/>
                  <a:pt x="0" y="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19" name="线条"/>
          <p:cNvSpPr/>
          <p:nvPr/>
        </p:nvSpPr>
        <p:spPr>
          <a:xfrm>
            <a:off x="641089" y="1106707"/>
            <a:ext cx="9982229" cy="1073886"/>
          </a:xfrm>
          <a:custGeom>
            <a:avLst/>
            <a:gdLst/>
            <a:ahLst/>
            <a:cxnLst>
              <a:cxn ang="0">
                <a:pos x="wd2" y="hd2"/>
              </a:cxn>
              <a:cxn ang="5400000">
                <a:pos x="wd2" y="hd2"/>
              </a:cxn>
              <a:cxn ang="10800000">
                <a:pos x="wd2" y="hd2"/>
              </a:cxn>
              <a:cxn ang="16200000">
                <a:pos x="wd2" y="hd2"/>
              </a:cxn>
            </a:cxnLst>
            <a:rect l="0" t="0" r="r" b="b"/>
            <a:pathLst>
              <a:path w="21600" h="20367" extrusionOk="0">
                <a:moveTo>
                  <a:pt x="21600" y="2924"/>
                </a:moveTo>
                <a:cubicBezTo>
                  <a:pt x="17365" y="-1233"/>
                  <a:pt x="13088" y="-956"/>
                  <a:pt x="8860" y="3748"/>
                </a:cubicBezTo>
                <a:cubicBezTo>
                  <a:pt x="5859" y="7087"/>
                  <a:pt x="2895" y="12647"/>
                  <a:pt x="0" y="20367"/>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0" name="线条"/>
          <p:cNvSpPr/>
          <p:nvPr/>
        </p:nvSpPr>
        <p:spPr>
          <a:xfrm>
            <a:off x="7170624" y="1544010"/>
            <a:ext cx="3527641" cy="62551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580" y="4003"/>
                  <a:pt x="10432" y="8398"/>
                  <a:pt x="6267" y="13092"/>
                </a:cubicBezTo>
                <a:cubicBezTo>
                  <a:pt x="3827" y="15842"/>
                  <a:pt x="1733" y="18685"/>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1" name="线条"/>
          <p:cNvSpPr/>
          <p:nvPr/>
        </p:nvSpPr>
        <p:spPr>
          <a:xfrm>
            <a:off x="7323650" y="3414790"/>
            <a:ext cx="5635793" cy="45114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72" y="3675"/>
                  <a:pt x="13974" y="7400"/>
                  <a:pt x="10207" y="11174"/>
                </a:cubicBezTo>
                <a:cubicBezTo>
                  <a:pt x="6779" y="14609"/>
                  <a:pt x="3376" y="18085"/>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2" name="线条"/>
          <p:cNvSpPr/>
          <p:nvPr/>
        </p:nvSpPr>
        <p:spPr>
          <a:xfrm>
            <a:off x="7372570" y="4869144"/>
            <a:ext cx="12584886" cy="32361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7789" y="2879"/>
                  <a:pt x="14002" y="6220"/>
                  <a:pt x="10244" y="10018"/>
                </a:cubicBezTo>
                <a:cubicBezTo>
                  <a:pt x="6802" y="13498"/>
                  <a:pt x="3386" y="17360"/>
                  <a:pt x="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3" name="线条"/>
          <p:cNvSpPr/>
          <p:nvPr/>
        </p:nvSpPr>
        <p:spPr>
          <a:xfrm>
            <a:off x="7291358" y="8258278"/>
            <a:ext cx="16306684" cy="2649291"/>
          </a:xfrm>
          <a:custGeom>
            <a:avLst/>
            <a:gdLst/>
            <a:ahLst/>
            <a:cxnLst>
              <a:cxn ang="0">
                <a:pos x="wd2" y="hd2"/>
              </a:cxn>
              <a:cxn ang="5400000">
                <a:pos x="wd2" y="hd2"/>
              </a:cxn>
              <a:cxn ang="10800000">
                <a:pos x="wd2" y="hd2"/>
              </a:cxn>
              <a:cxn ang="16200000">
                <a:pos x="wd2" y="hd2"/>
              </a:cxn>
            </a:cxnLst>
            <a:rect l="0" t="0" r="r" b="b"/>
            <a:pathLst>
              <a:path w="21600" h="21344" extrusionOk="0">
                <a:moveTo>
                  <a:pt x="21600" y="21317"/>
                </a:moveTo>
                <a:cubicBezTo>
                  <a:pt x="17681" y="21600"/>
                  <a:pt x="13766" y="19682"/>
                  <a:pt x="9906" y="15586"/>
                </a:cubicBezTo>
                <a:cubicBezTo>
                  <a:pt x="6540" y="12016"/>
                  <a:pt x="3228" y="6804"/>
                  <a:pt x="0" y="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4" name="线条"/>
          <p:cNvSpPr/>
          <p:nvPr/>
        </p:nvSpPr>
        <p:spPr>
          <a:xfrm>
            <a:off x="20379383" y="5019038"/>
            <a:ext cx="3369401" cy="56565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3636" y="2762"/>
                  <a:pt x="7021" y="5637"/>
                  <a:pt x="10142" y="8614"/>
                </a:cubicBezTo>
                <a:cubicBezTo>
                  <a:pt x="14497" y="12767"/>
                  <a:pt x="18327" y="17108"/>
                  <a:pt x="2160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5" name="线条"/>
          <p:cNvSpPr/>
          <p:nvPr/>
        </p:nvSpPr>
        <p:spPr>
          <a:xfrm>
            <a:off x="13479211" y="3075817"/>
            <a:ext cx="6518615" cy="1506450"/>
          </a:xfrm>
          <a:custGeom>
            <a:avLst/>
            <a:gdLst/>
            <a:ahLst/>
            <a:cxnLst>
              <a:cxn ang="0">
                <a:pos x="wd2" y="hd2"/>
              </a:cxn>
              <a:cxn ang="5400000">
                <a:pos x="wd2" y="hd2"/>
              </a:cxn>
              <a:cxn ang="10800000">
                <a:pos x="wd2" y="hd2"/>
              </a:cxn>
              <a:cxn ang="16200000">
                <a:pos x="wd2" y="hd2"/>
              </a:cxn>
            </a:cxnLst>
            <a:rect l="0" t="0" r="r" b="b"/>
            <a:pathLst>
              <a:path w="21600" h="20589" extrusionOk="0">
                <a:moveTo>
                  <a:pt x="0" y="1261"/>
                </a:moveTo>
                <a:cubicBezTo>
                  <a:pt x="3962" y="-1011"/>
                  <a:pt x="7992" y="-206"/>
                  <a:pt x="11883" y="3633"/>
                </a:cubicBezTo>
                <a:cubicBezTo>
                  <a:pt x="15327" y="7032"/>
                  <a:pt x="18610" y="12761"/>
                  <a:pt x="21600" y="20589"/>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6" name="线条"/>
          <p:cNvSpPr/>
          <p:nvPr/>
        </p:nvSpPr>
        <p:spPr>
          <a:xfrm>
            <a:off x="11133687" y="1447133"/>
            <a:ext cx="1833834" cy="15443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664" y="3126"/>
                  <a:pt x="10828" y="7397"/>
                  <a:pt x="15263" y="12620"/>
                </a:cubicBezTo>
                <a:cubicBezTo>
                  <a:pt x="17602" y="15377"/>
                  <a:pt x="19724" y="18382"/>
                  <a:pt x="21600" y="21600"/>
                </a:cubicBezTo>
              </a:path>
            </a:pathLst>
          </a:custGeom>
          <a:ln w="101600">
            <a:solidFill>
              <a:srgbClr val="000000">
                <a:alpha val="33121"/>
              </a:srgbClr>
            </a:solidFill>
            <a:miter lim="400000"/>
          </a:ln>
        </p:spPr>
        <p:txBody>
          <a:bodyPr lIns="71437" tIns="71437" rIns="71437" bIns="71437" anchor="ctr"/>
          <a:lstStyle/>
          <a:p>
            <a:pPr>
              <a:defRPr sz="3200"/>
            </a:pPr>
            <a:endParaRPr/>
          </a:p>
        </p:txBody>
      </p:sp>
      <p:sp>
        <p:nvSpPr>
          <p:cNvPr id="727"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1" name="图像" descr="图像"/>
          <p:cNvPicPr>
            <a:picLocks noChangeAspect="1"/>
          </p:cNvPicPr>
          <p:nvPr/>
        </p:nvPicPr>
        <p:blipFill>
          <a:blip r:embed="rId3">
            <a:extLst/>
          </a:blip>
          <a:stretch>
            <a:fillRect/>
          </a:stretch>
        </p:blipFill>
        <p:spPr>
          <a:xfrm>
            <a:off x="561" y="-1646121"/>
            <a:ext cx="24484478" cy="15395542"/>
          </a:xfrm>
          <a:prstGeom prst="rect">
            <a:avLst/>
          </a:prstGeom>
          <a:ln w="12700">
            <a:miter lim="400000"/>
          </a:ln>
        </p:spPr>
      </p:pic>
      <p:sp>
        <p:nvSpPr>
          <p:cNvPr id="732" name="Adapted from image by Emile Aben [CC BY-SA 2.5 (http://creativecommons.org/licenses/by-sa/2.5)], via Wikimedia Commons"/>
          <p:cNvSpPr txBox="1"/>
          <p:nvPr/>
        </p:nvSpPr>
        <p:spPr>
          <a:xfrm>
            <a:off x="579635" y="45597"/>
            <a:ext cx="23326330" cy="6635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3600">
                <a:latin typeface="Gill Sans"/>
                <a:ea typeface="Gill Sans"/>
                <a:cs typeface="Gill Sans"/>
                <a:sym typeface="Gill Sans"/>
              </a:defRPr>
            </a:lvl1pPr>
          </a:lstStyle>
          <a:p>
            <a:r>
              <a:t>Adapted from image by Emile Aben [CC BY-SA 2.5 (http://creativecommons.org/licenses/by-sa/2.5)], via Wikimedia Commons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URL rewriting"/>
          <p:cNvSpPr txBox="1">
            <a:spLocks noGrp="1"/>
          </p:cNvSpPr>
          <p:nvPr>
            <p:ph type="title"/>
          </p:nvPr>
        </p:nvSpPr>
        <p:spPr>
          <a:prstGeom prst="rect">
            <a:avLst/>
          </a:prstGeom>
        </p:spPr>
        <p:txBody>
          <a:bodyPr/>
          <a:lstStyle/>
          <a:p>
            <a:r>
              <a:t>URL rewriting</a:t>
            </a:r>
          </a:p>
        </p:txBody>
      </p:sp>
      <p:sp>
        <p:nvSpPr>
          <p:cNvPr id="737" name="&lt;html&gt;…"/>
          <p:cNvSpPr txBox="1">
            <a:spLocks noGrp="1"/>
          </p:cNvSpPr>
          <p:nvPr>
            <p:ph type="body" sz="half" idx="1"/>
          </p:nvPr>
        </p:nvSpPr>
        <p:spPr>
          <a:xfrm>
            <a:off x="5460756" y="4109565"/>
            <a:ext cx="14440148" cy="6071964"/>
          </a:xfrm>
          <a:prstGeom prst="rect">
            <a:avLst/>
          </a:prstGeom>
        </p:spPr>
        <p:txBody>
          <a:bodyPr/>
          <a:lstStyle/>
          <a:p>
            <a:r>
              <a:t>&lt;html&gt; </a:t>
            </a:r>
          </a:p>
          <a:p>
            <a:endParaRPr/>
          </a:p>
          <a:p>
            <a:r>
              <a:t>&lt;img src=“http://www.abc.com/bigpicture.jpg”&gt;</a:t>
            </a:r>
          </a:p>
          <a:p>
            <a:endParaRPr/>
          </a:p>
          <a:p>
            <a:r>
              <a:t>&lt;/html&gt;</a:t>
            </a:r>
          </a:p>
        </p:txBody>
      </p:sp>
      <p:grpSp>
        <p:nvGrpSpPr>
          <p:cNvPr id="740" name="成组"/>
          <p:cNvGrpSpPr/>
          <p:nvPr/>
        </p:nvGrpSpPr>
        <p:grpSpPr>
          <a:xfrm>
            <a:off x="5767565" y="5296229"/>
            <a:ext cx="1196976" cy="3698636"/>
            <a:chOff x="19050" y="0"/>
            <a:chExt cx="1196975" cy="3698635"/>
          </a:xfrm>
        </p:grpSpPr>
        <p:sp>
          <p:nvSpPr>
            <p:cNvPr id="738" name="…"/>
            <p:cNvSpPr txBox="1"/>
            <p:nvPr/>
          </p:nvSpPr>
          <p:spPr>
            <a:xfrm rot="16200000">
              <a:off x="82550" y="-63501"/>
              <a:ext cx="1069976" cy="1196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7200" b="1">
                  <a:latin typeface="Gill Sans"/>
                  <a:ea typeface="Gill Sans"/>
                  <a:cs typeface="Gill Sans"/>
                  <a:sym typeface="Gill Sans"/>
                </a:defRPr>
              </a:lvl1pPr>
            </a:lstStyle>
            <a:p>
              <a:r>
                <a:t>…</a:t>
              </a:r>
            </a:p>
          </p:txBody>
        </p:sp>
        <p:sp>
          <p:nvSpPr>
            <p:cNvPr id="739" name="…"/>
            <p:cNvSpPr txBox="1"/>
            <p:nvPr/>
          </p:nvSpPr>
          <p:spPr>
            <a:xfrm rot="16200000">
              <a:off x="82550" y="2565160"/>
              <a:ext cx="1069976" cy="1196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7200" b="1">
                  <a:latin typeface="Gill Sans"/>
                  <a:ea typeface="Gill Sans"/>
                  <a:cs typeface="Gill Sans"/>
                  <a:sym typeface="Gill Sans"/>
                </a:defRPr>
              </a:lvl1pPr>
            </a:lstStyle>
            <a:p>
              <a:r>
                <a:t>…</a:t>
              </a:r>
            </a:p>
          </p:txBody>
        </p:sp>
      </p:grpSp>
      <p:grpSp>
        <p:nvGrpSpPr>
          <p:cNvPr id="743" name="成组"/>
          <p:cNvGrpSpPr/>
          <p:nvPr/>
        </p:nvGrpSpPr>
        <p:grpSpPr>
          <a:xfrm>
            <a:off x="10604034" y="5568046"/>
            <a:ext cx="5921586" cy="1724160"/>
            <a:chOff x="-1862404" y="1093805"/>
            <a:chExt cx="5921585" cy="1724159"/>
          </a:xfrm>
        </p:grpSpPr>
        <p:sp>
          <p:nvSpPr>
            <p:cNvPr id="741" name="成组"/>
            <p:cNvSpPr/>
            <p:nvPr/>
          </p:nvSpPr>
          <p:spPr>
            <a:xfrm flipV="1">
              <a:off x="-1862405" y="2619354"/>
              <a:ext cx="4158812" cy="198612"/>
            </a:xfrm>
            <a:prstGeom prst="line">
              <a:avLst/>
            </a:prstGeom>
            <a:noFill/>
            <a:ln w="177800" cap="flat">
              <a:solidFill>
                <a:schemeClr val="accent5"/>
              </a:solidFill>
              <a:prstDash val="solid"/>
              <a:miter lim="400000"/>
            </a:ln>
            <a:effectLst/>
          </p:spPr>
          <p:txBody>
            <a:bodyPr wrap="square" lIns="71437" tIns="71437" rIns="71437" bIns="71437" numCol="1" anchor="ctr">
              <a:noAutofit/>
            </a:bodyPr>
            <a:lstStyle/>
            <a:p>
              <a:pPr>
                <a:defRPr sz="3200"/>
              </a:pPr>
              <a:endParaRPr/>
            </a:p>
          </p:txBody>
        </p:sp>
        <p:sp>
          <p:nvSpPr>
            <p:cNvPr id="742" name="cdnurl.abc.com"/>
            <p:cNvSpPr txBox="1"/>
            <p:nvPr/>
          </p:nvSpPr>
          <p:spPr>
            <a:xfrm rot="21420000">
              <a:off x="-1769497" y="1245055"/>
              <a:ext cx="5806320"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5800" b="1">
                  <a:solidFill>
                    <a:schemeClr val="accent5"/>
                  </a:solidFill>
                  <a:latin typeface="Gill Sans"/>
                  <a:ea typeface="Gill Sans"/>
                  <a:cs typeface="Gill Sans"/>
                  <a:sym typeface="Gill Sans"/>
                </a:defRPr>
              </a:lvl1pPr>
            </a:lstStyle>
            <a:p>
              <a:r>
                <a:t>cdnurl.abc.com</a:t>
              </a:r>
            </a:p>
          </p:txBody>
        </p:sp>
      </p:grpSp>
      <p:sp>
        <p:nvSpPr>
          <p:cNvPr id="744" name="Manipulate DNS for the rest"/>
          <p:cNvSpPr txBox="1"/>
          <p:nvPr/>
        </p:nvSpPr>
        <p:spPr>
          <a:xfrm>
            <a:off x="6435146" y="11382057"/>
            <a:ext cx="11513708" cy="124938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Manipulate DNS for the rest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3" grpId="1" animBg="1" advAuto="0"/>
      <p:bldP spid="744" grpId="2"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DNS customized by location"/>
          <p:cNvSpPr txBox="1">
            <a:spLocks noGrp="1"/>
          </p:cNvSpPr>
          <p:nvPr>
            <p:ph type="title"/>
          </p:nvPr>
        </p:nvSpPr>
        <p:spPr>
          <a:prstGeom prst="rect">
            <a:avLst/>
          </a:prstGeom>
        </p:spPr>
        <p:txBody>
          <a:bodyPr/>
          <a:lstStyle/>
          <a:p>
            <a:r>
              <a:t>DNS customized by location</a:t>
            </a:r>
          </a:p>
        </p:txBody>
      </p:sp>
      <p:pic>
        <p:nvPicPr>
          <p:cNvPr id="749" name="droppedImage.tiff" descr="droppedImage.tiff"/>
          <p:cNvPicPr>
            <a:picLocks noChangeAspect="1"/>
          </p:cNvPicPr>
          <p:nvPr/>
        </p:nvPicPr>
        <p:blipFill>
          <a:blip r:embed="rId3">
            <a:extLst/>
          </a:blip>
          <a:srcRect l="13643" t="12994" r="7796"/>
          <a:stretch>
            <a:fillRect/>
          </a:stretch>
        </p:blipFill>
        <p:spPr>
          <a:xfrm>
            <a:off x="978490" y="5469136"/>
            <a:ext cx="3344246" cy="2777844"/>
          </a:xfrm>
          <a:prstGeom prst="rect">
            <a:avLst/>
          </a:prstGeom>
          <a:ln w="12700">
            <a:miter lim="400000"/>
          </a:ln>
        </p:spPr>
      </p:pic>
      <p:grpSp>
        <p:nvGrpSpPr>
          <p:cNvPr id="754" name="成组"/>
          <p:cNvGrpSpPr/>
          <p:nvPr/>
        </p:nvGrpSpPr>
        <p:grpSpPr>
          <a:xfrm>
            <a:off x="7946733" y="3513752"/>
            <a:ext cx="4636399" cy="6033400"/>
            <a:chOff x="0" y="0"/>
            <a:chExt cx="4636398" cy="6033398"/>
          </a:xfrm>
        </p:grpSpPr>
        <p:sp>
          <p:nvSpPr>
            <p:cNvPr id="750" name="形状"/>
            <p:cNvSpPr/>
            <p:nvPr/>
          </p:nvSpPr>
          <p:spPr>
            <a:xfrm>
              <a:off x="0" y="804488"/>
              <a:ext cx="4636399" cy="5079604"/>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5">
                <a:alpha val="6788"/>
              </a:schemeClr>
            </a:solidFill>
            <a:ln w="25400" cap="flat">
              <a:solidFill>
                <a:schemeClr val="accent5">
                  <a:alpha val="6788"/>
                </a:schemeClr>
              </a:solidFill>
              <a:prstDash val="solid"/>
              <a:miter lim="400000"/>
            </a:ln>
            <a:effectLst/>
          </p:spPr>
          <p:txBody>
            <a:bodyPr wrap="square" lIns="71437" tIns="71437" rIns="71437" bIns="71437" numCol="1" anchor="ctr">
              <a:noAutofit/>
            </a:bodyPr>
            <a:lstStyle/>
            <a:p>
              <a:pPr>
                <a:defRPr sz="3200"/>
              </a:pPr>
              <a:endParaRPr/>
            </a:p>
          </p:txBody>
        </p:sp>
        <p:sp>
          <p:nvSpPr>
            <p:cNvPr id="751" name="Client’s ISP"/>
            <p:cNvSpPr txBox="1"/>
            <p:nvPr/>
          </p:nvSpPr>
          <p:spPr>
            <a:xfrm>
              <a:off x="580852" y="-1"/>
              <a:ext cx="2885382"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a:latin typeface="Gill Sans"/>
                  <a:ea typeface="Gill Sans"/>
                  <a:cs typeface="Gill Sans"/>
                  <a:sym typeface="Gill Sans"/>
                </a:defRPr>
              </a:lvl1pPr>
            </a:lstStyle>
            <a:p>
              <a:r>
                <a:t>Client’s ISP</a:t>
              </a:r>
            </a:p>
          </p:txBody>
        </p:sp>
        <p:pic>
          <p:nvPicPr>
            <p:cNvPr id="752" name="图像" descr="图像"/>
            <p:cNvPicPr>
              <a:picLocks noChangeAspect="1"/>
            </p:cNvPicPr>
            <p:nvPr/>
          </p:nvPicPr>
          <p:blipFill>
            <a:blip r:embed="rId4">
              <a:extLst/>
            </a:blip>
            <a:stretch>
              <a:fillRect/>
            </a:stretch>
          </p:blipFill>
          <p:spPr>
            <a:xfrm>
              <a:off x="1157008" y="2182927"/>
              <a:ext cx="2322641" cy="2322641"/>
            </a:xfrm>
            <a:prstGeom prst="rect">
              <a:avLst/>
            </a:prstGeom>
            <a:ln w="12700" cap="flat">
              <a:noFill/>
              <a:miter lim="400000"/>
            </a:ln>
            <a:effectLst/>
          </p:spPr>
        </p:pic>
        <p:sp>
          <p:nvSpPr>
            <p:cNvPr id="753" name="Local DNS…"/>
            <p:cNvSpPr txBox="1"/>
            <p:nvPr/>
          </p:nvSpPr>
          <p:spPr>
            <a:xfrm>
              <a:off x="445227" y="4493523"/>
              <a:ext cx="3746203"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Local DNS </a:t>
              </a:r>
            </a:p>
            <a:p>
              <a:pPr>
                <a:defRPr sz="4800" b="1">
                  <a:latin typeface="Gill Sans"/>
                  <a:ea typeface="Gill Sans"/>
                  <a:cs typeface="Gill Sans"/>
                  <a:sym typeface="Gill Sans"/>
                </a:defRPr>
              </a:pPr>
              <a:r>
                <a:t>resolver</a:t>
              </a:r>
            </a:p>
          </p:txBody>
        </p:sp>
      </p:grpSp>
      <p:grpSp>
        <p:nvGrpSpPr>
          <p:cNvPr id="757" name="成组"/>
          <p:cNvGrpSpPr/>
          <p:nvPr/>
        </p:nvGrpSpPr>
        <p:grpSpPr>
          <a:xfrm>
            <a:off x="4299279" y="5093625"/>
            <a:ext cx="5497986" cy="1660140"/>
            <a:chOff x="0" y="17679"/>
            <a:chExt cx="5497984" cy="1660138"/>
          </a:xfrm>
        </p:grpSpPr>
        <p:sp>
          <p:nvSpPr>
            <p:cNvPr id="755" name="cdn.abc.com ?"/>
            <p:cNvSpPr txBox="1"/>
            <p:nvPr/>
          </p:nvSpPr>
          <p:spPr>
            <a:xfrm rot="21420000">
              <a:off x="508559" y="133900"/>
              <a:ext cx="4467672"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56" name="线条"/>
            <p:cNvSpPr/>
            <p:nvPr/>
          </p:nvSpPr>
          <p:spPr>
            <a:xfrm>
              <a:off x="0" y="1242901"/>
              <a:ext cx="5497985" cy="434918"/>
            </a:xfrm>
            <a:custGeom>
              <a:avLst/>
              <a:gdLst/>
              <a:ahLst/>
              <a:cxnLst>
                <a:cxn ang="0">
                  <a:pos x="wd2" y="hd2"/>
                </a:cxn>
                <a:cxn ang="5400000">
                  <a:pos x="wd2" y="hd2"/>
                </a:cxn>
                <a:cxn ang="10800000">
                  <a:pos x="wd2" y="hd2"/>
                </a:cxn>
                <a:cxn ang="16200000">
                  <a:pos x="wd2" y="hd2"/>
                </a:cxn>
              </a:cxnLst>
              <a:rect l="0" t="0" r="r" b="b"/>
              <a:pathLst>
                <a:path w="21600" h="21567" extrusionOk="0">
                  <a:moveTo>
                    <a:pt x="0" y="21567"/>
                  </a:moveTo>
                  <a:cubicBezTo>
                    <a:pt x="3652" y="7238"/>
                    <a:pt x="7455" y="-33"/>
                    <a:pt x="11279" y="0"/>
                  </a:cubicBezTo>
                  <a:cubicBezTo>
                    <a:pt x="14769" y="31"/>
                    <a:pt x="18243" y="6148"/>
                    <a:pt x="21600" y="18179"/>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64" name="成组"/>
          <p:cNvGrpSpPr/>
          <p:nvPr/>
        </p:nvGrpSpPr>
        <p:grpSpPr>
          <a:xfrm>
            <a:off x="10666052" y="2531299"/>
            <a:ext cx="9690380" cy="3733147"/>
            <a:chOff x="0" y="12699"/>
            <a:chExt cx="9690379" cy="3733145"/>
          </a:xfrm>
        </p:grpSpPr>
        <p:grpSp>
          <p:nvGrpSpPr>
            <p:cNvPr id="760" name="成组"/>
            <p:cNvGrpSpPr/>
            <p:nvPr/>
          </p:nvGrpSpPr>
          <p:grpSpPr>
            <a:xfrm>
              <a:off x="5979300" y="12699"/>
              <a:ext cx="3711080" cy="3113361"/>
              <a:chOff x="-239315" y="12699"/>
              <a:chExt cx="3711078" cy="3113359"/>
            </a:xfrm>
          </p:grpSpPr>
          <p:pic>
            <p:nvPicPr>
              <p:cNvPr id="758" name="图像" descr="图像"/>
              <p:cNvPicPr>
                <a:picLocks noChangeAspect="1"/>
              </p:cNvPicPr>
              <p:nvPr/>
            </p:nvPicPr>
            <p:blipFill>
              <a:blip r:embed="rId4">
                <a:extLst/>
              </a:blip>
              <a:stretch>
                <a:fillRect/>
              </a:stretch>
            </p:blipFill>
            <p:spPr>
              <a:xfrm>
                <a:off x="454903" y="803419"/>
                <a:ext cx="2322641" cy="2322641"/>
              </a:xfrm>
              <a:prstGeom prst="rect">
                <a:avLst/>
              </a:prstGeom>
              <a:ln w="12700" cap="flat">
                <a:noFill/>
                <a:miter lim="400000"/>
              </a:ln>
              <a:effectLst/>
            </p:spPr>
          </p:pic>
          <p:sp>
            <p:nvSpPr>
              <p:cNvPr id="759" name="TL resolver"/>
              <p:cNvSpPr txBox="1"/>
              <p:nvPr/>
            </p:nvSpPr>
            <p:spPr>
              <a:xfrm>
                <a:off x="-239316" y="12699"/>
                <a:ext cx="3711080"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latin typeface="Gill Sans"/>
                    <a:ea typeface="Gill Sans"/>
                    <a:cs typeface="Gill Sans"/>
                    <a:sym typeface="Gill Sans"/>
                  </a:defRPr>
                </a:lvl1pPr>
              </a:lstStyle>
              <a:p>
                <a:r>
                  <a:t>TL resolver</a:t>
                </a:r>
              </a:p>
            </p:txBody>
          </p:sp>
        </p:grpSp>
        <p:grpSp>
          <p:nvGrpSpPr>
            <p:cNvPr id="763" name="成组"/>
            <p:cNvGrpSpPr/>
            <p:nvPr/>
          </p:nvGrpSpPr>
          <p:grpSpPr>
            <a:xfrm>
              <a:off x="0" y="906763"/>
              <a:ext cx="7039171" cy="2839083"/>
              <a:chOff x="0" y="-1161263"/>
              <a:chExt cx="7039170" cy="2839082"/>
            </a:xfrm>
          </p:grpSpPr>
          <p:sp>
            <p:nvSpPr>
              <p:cNvPr id="761" name="cdn.abc.com ?"/>
              <p:cNvSpPr txBox="1"/>
              <p:nvPr/>
            </p:nvSpPr>
            <p:spPr>
              <a:xfrm rot="21420000">
                <a:off x="1658747" y="-1045044"/>
                <a:ext cx="4467673"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62" name="线条"/>
              <p:cNvSpPr/>
              <p:nvPr/>
            </p:nvSpPr>
            <p:spPr>
              <a:xfrm>
                <a:off x="0" y="-149019"/>
                <a:ext cx="7039171" cy="1826838"/>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767" name="成组"/>
          <p:cNvGrpSpPr/>
          <p:nvPr/>
        </p:nvGrpSpPr>
        <p:grpSpPr>
          <a:xfrm>
            <a:off x="10850562" y="4823400"/>
            <a:ext cx="7039171" cy="1826838"/>
            <a:chOff x="0" y="0"/>
            <a:chExt cx="7039170" cy="1826837"/>
          </a:xfrm>
        </p:grpSpPr>
        <p:sp>
          <p:nvSpPr>
            <p:cNvPr id="765" name="线条"/>
            <p:cNvSpPr/>
            <p:nvPr/>
          </p:nvSpPr>
          <p:spPr>
            <a:xfrm>
              <a:off x="0" y="-1"/>
              <a:ext cx="7039171" cy="1826839"/>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66" name="x.cdn.net"/>
            <p:cNvSpPr txBox="1"/>
            <p:nvPr/>
          </p:nvSpPr>
          <p:spPr>
            <a:xfrm rot="21420000">
              <a:off x="2681035" y="470506"/>
              <a:ext cx="2998193"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a:t>
              </a:r>
            </a:p>
          </p:txBody>
        </p:sp>
      </p:grpSp>
      <p:grpSp>
        <p:nvGrpSpPr>
          <p:cNvPr id="773" name="成组"/>
          <p:cNvGrpSpPr/>
          <p:nvPr/>
        </p:nvGrpSpPr>
        <p:grpSpPr>
          <a:xfrm>
            <a:off x="10850562" y="5966730"/>
            <a:ext cx="12489665" cy="4451400"/>
            <a:chOff x="0" y="1285724"/>
            <a:chExt cx="12489663" cy="4451399"/>
          </a:xfrm>
        </p:grpSpPr>
        <p:grpSp>
          <p:nvGrpSpPr>
            <p:cNvPr id="770" name="成组"/>
            <p:cNvGrpSpPr/>
            <p:nvPr/>
          </p:nvGrpSpPr>
          <p:grpSpPr>
            <a:xfrm>
              <a:off x="7833676" y="2814607"/>
              <a:ext cx="4655988" cy="2922518"/>
              <a:chOff x="0" y="801777"/>
              <a:chExt cx="4655987" cy="2922516"/>
            </a:xfrm>
          </p:grpSpPr>
          <p:pic>
            <p:nvPicPr>
              <p:cNvPr id="768" name="图像" descr="图像"/>
              <p:cNvPicPr>
                <a:picLocks noChangeAspect="1"/>
              </p:cNvPicPr>
              <p:nvPr/>
            </p:nvPicPr>
            <p:blipFill>
              <a:blip r:embed="rId4">
                <a:extLst/>
              </a:blip>
              <a:stretch>
                <a:fillRect/>
              </a:stretch>
            </p:blipFill>
            <p:spPr>
              <a:xfrm>
                <a:off x="0" y="1401654"/>
                <a:ext cx="2322641" cy="2322641"/>
              </a:xfrm>
              <a:prstGeom prst="rect">
                <a:avLst/>
              </a:prstGeom>
              <a:ln w="12700" cap="flat">
                <a:noFill/>
                <a:miter lim="400000"/>
              </a:ln>
              <a:effectLst/>
            </p:spPr>
          </p:pic>
          <p:sp>
            <p:nvSpPr>
              <p:cNvPr id="769" name="CDN…"/>
              <p:cNvSpPr txBox="1"/>
              <p:nvPr/>
            </p:nvSpPr>
            <p:spPr>
              <a:xfrm>
                <a:off x="1979859" y="801777"/>
                <a:ext cx="2676129"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resolver</a:t>
                </a:r>
              </a:p>
            </p:txBody>
          </p:sp>
        </p:grpSp>
        <p:sp>
          <p:nvSpPr>
            <p:cNvPr id="771" name="线条"/>
            <p:cNvSpPr/>
            <p:nvPr/>
          </p:nvSpPr>
          <p:spPr>
            <a:xfrm>
              <a:off x="0" y="1880855"/>
              <a:ext cx="8624050" cy="1916975"/>
            </a:xfrm>
            <a:custGeom>
              <a:avLst/>
              <a:gdLst/>
              <a:ahLst/>
              <a:cxnLst>
                <a:cxn ang="0">
                  <a:pos x="wd2" y="hd2"/>
                </a:cxn>
                <a:cxn ang="5400000">
                  <a:pos x="wd2" y="hd2"/>
                </a:cxn>
                <a:cxn ang="10800000">
                  <a:pos x="wd2" y="hd2"/>
                </a:cxn>
                <a:cxn ang="16200000">
                  <a:pos x="wd2" y="hd2"/>
                </a:cxn>
              </a:cxnLst>
              <a:rect l="0" t="0" r="r" b="b"/>
              <a:pathLst>
                <a:path w="21600" h="20400" extrusionOk="0">
                  <a:moveTo>
                    <a:pt x="0" y="2773"/>
                  </a:moveTo>
                  <a:cubicBezTo>
                    <a:pt x="4241" y="-1200"/>
                    <a:pt x="8641" y="-900"/>
                    <a:pt x="12850" y="3651"/>
                  </a:cubicBezTo>
                  <a:cubicBezTo>
                    <a:pt x="15974" y="7028"/>
                    <a:pt x="18935" y="12696"/>
                    <a:pt x="21600" y="20400"/>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72" name="x.cdn.net ?"/>
            <p:cNvSpPr txBox="1"/>
            <p:nvPr/>
          </p:nvSpPr>
          <p:spPr>
            <a:xfrm rot="21420000">
              <a:off x="4575899" y="1383950"/>
              <a:ext cx="3775671"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 ?  </a:t>
              </a:r>
            </a:p>
          </p:txBody>
        </p:sp>
      </p:grpSp>
      <p:grpSp>
        <p:nvGrpSpPr>
          <p:cNvPr id="776" name="成组"/>
          <p:cNvGrpSpPr/>
          <p:nvPr/>
        </p:nvGrpSpPr>
        <p:grpSpPr>
          <a:xfrm>
            <a:off x="10805034" y="6877760"/>
            <a:ext cx="8441975" cy="1878813"/>
            <a:chOff x="0" y="0"/>
            <a:chExt cx="8441973" cy="1878812"/>
          </a:xfrm>
        </p:grpSpPr>
        <p:sp>
          <p:nvSpPr>
            <p:cNvPr id="774" name="线条"/>
            <p:cNvSpPr/>
            <p:nvPr/>
          </p:nvSpPr>
          <p:spPr>
            <a:xfrm>
              <a:off x="0" y="0"/>
              <a:ext cx="8441974" cy="1878813"/>
            </a:xfrm>
            <a:custGeom>
              <a:avLst/>
              <a:gdLst/>
              <a:ahLst/>
              <a:cxnLst>
                <a:cxn ang="0">
                  <a:pos x="wd2" y="hd2"/>
                </a:cxn>
                <a:cxn ang="5400000">
                  <a:pos x="wd2" y="hd2"/>
                </a:cxn>
                <a:cxn ang="10800000">
                  <a:pos x="wd2" y="hd2"/>
                </a:cxn>
                <a:cxn ang="16200000">
                  <a:pos x="wd2" y="hd2"/>
                </a:cxn>
              </a:cxnLst>
              <a:rect l="0" t="0" r="r" b="b"/>
              <a:pathLst>
                <a:path w="21600" h="20333" extrusionOk="0">
                  <a:moveTo>
                    <a:pt x="0" y="2954"/>
                  </a:moveTo>
                  <a:cubicBezTo>
                    <a:pt x="4328" y="-1267"/>
                    <a:pt x="8833" y="-961"/>
                    <a:pt x="13127" y="3846"/>
                  </a:cubicBezTo>
                  <a:cubicBezTo>
                    <a:pt x="16155" y="7236"/>
                    <a:pt x="19021" y="12814"/>
                    <a:pt x="21600" y="20333"/>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75" name="l.m.n.o"/>
            <p:cNvSpPr txBox="1"/>
            <p:nvPr/>
          </p:nvSpPr>
          <p:spPr>
            <a:xfrm rot="21420000">
              <a:off x="3372456" y="469712"/>
              <a:ext cx="223738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r>
                <a:t>l.m.n.o</a:t>
              </a:r>
            </a:p>
          </p:txBody>
        </p:sp>
      </p:grpSp>
      <p:sp>
        <p:nvSpPr>
          <p:cNvPr id="777" name="DNS response depends on Local DNS resolver’s guessed location"/>
          <p:cNvSpPr txBox="1"/>
          <p:nvPr/>
        </p:nvSpPr>
        <p:spPr>
          <a:xfrm>
            <a:off x="551324" y="11353303"/>
            <a:ext cx="23281351"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6400" b="1">
                <a:solidFill>
                  <a:schemeClr val="accent5"/>
                </a:solidFill>
                <a:latin typeface="Gill Sans"/>
                <a:ea typeface="Gill Sans"/>
                <a:cs typeface="Gill Sans"/>
                <a:sym typeface="Gill Sans"/>
              </a:defRPr>
            </a:lvl1pPr>
          </a:lstStyle>
          <a:p>
            <a:r>
              <a:t>DNS response depends on Local DNS resolver’s guessed location</a:t>
            </a:r>
          </a:p>
        </p:txBody>
      </p:sp>
      <p:grpSp>
        <p:nvGrpSpPr>
          <p:cNvPr id="783" name="成组"/>
          <p:cNvGrpSpPr/>
          <p:nvPr/>
        </p:nvGrpSpPr>
        <p:grpSpPr>
          <a:xfrm>
            <a:off x="4305876" y="7190926"/>
            <a:ext cx="12219083" cy="5645516"/>
            <a:chOff x="0" y="0"/>
            <a:chExt cx="12219081" cy="5645514"/>
          </a:xfrm>
        </p:grpSpPr>
        <p:grpSp>
          <p:nvGrpSpPr>
            <p:cNvPr id="780" name="成组"/>
            <p:cNvGrpSpPr/>
            <p:nvPr/>
          </p:nvGrpSpPr>
          <p:grpSpPr>
            <a:xfrm>
              <a:off x="8074063" y="2377940"/>
              <a:ext cx="4145019" cy="3267575"/>
              <a:chOff x="-4485735" y="226683"/>
              <a:chExt cx="4145018" cy="3267573"/>
            </a:xfrm>
          </p:grpSpPr>
          <p:pic>
            <p:nvPicPr>
              <p:cNvPr id="778" name="图像" descr="图像"/>
              <p:cNvPicPr>
                <a:picLocks noChangeAspect="1"/>
              </p:cNvPicPr>
              <p:nvPr/>
            </p:nvPicPr>
            <p:blipFill>
              <a:blip r:embed="rId4">
                <a:extLst/>
              </a:blip>
              <a:stretch>
                <a:fillRect/>
              </a:stretch>
            </p:blipFill>
            <p:spPr>
              <a:xfrm>
                <a:off x="-4485736" y="1171616"/>
                <a:ext cx="2322641" cy="2322641"/>
              </a:xfrm>
              <a:prstGeom prst="rect">
                <a:avLst/>
              </a:prstGeom>
              <a:ln w="12700" cap="flat">
                <a:noFill/>
                <a:miter lim="400000"/>
              </a:ln>
              <a:effectLst/>
            </p:spPr>
          </p:pic>
          <p:sp>
            <p:nvSpPr>
              <p:cNvPr id="779" name="CDN…"/>
              <p:cNvSpPr txBox="1"/>
              <p:nvPr/>
            </p:nvSpPr>
            <p:spPr>
              <a:xfrm>
                <a:off x="-2627512" y="226683"/>
                <a:ext cx="2286795"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cluster</a:t>
                </a:r>
              </a:p>
            </p:txBody>
          </p:sp>
        </p:grpSp>
        <p:sp>
          <p:nvSpPr>
            <p:cNvPr id="781" name="线条"/>
            <p:cNvSpPr/>
            <p:nvPr/>
          </p:nvSpPr>
          <p:spPr>
            <a:xfrm>
              <a:off x="0" y="0"/>
              <a:ext cx="8889581" cy="4464540"/>
            </a:xfrm>
            <a:custGeom>
              <a:avLst/>
              <a:gdLst/>
              <a:ahLst/>
              <a:cxnLst>
                <a:cxn ang="0">
                  <a:pos x="wd2" y="hd2"/>
                </a:cxn>
                <a:cxn ang="5400000">
                  <a:pos x="wd2" y="hd2"/>
                </a:cxn>
                <a:cxn ang="10800000">
                  <a:pos x="wd2" y="hd2"/>
                </a:cxn>
                <a:cxn ang="16200000">
                  <a:pos x="wd2" y="hd2"/>
                </a:cxn>
              </a:cxnLst>
              <a:rect l="0" t="0" r="r" b="b"/>
              <a:pathLst>
                <a:path w="21600" h="21425" extrusionOk="0">
                  <a:moveTo>
                    <a:pt x="0" y="38"/>
                  </a:moveTo>
                  <a:cubicBezTo>
                    <a:pt x="2739" y="-175"/>
                    <a:pt x="5477" y="509"/>
                    <a:pt x="8103" y="2062"/>
                  </a:cubicBezTo>
                  <a:cubicBezTo>
                    <a:pt x="13584" y="5303"/>
                    <a:pt x="18344" y="12132"/>
                    <a:pt x="21600" y="2142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82" name="GET …"/>
            <p:cNvSpPr txBox="1"/>
            <p:nvPr/>
          </p:nvSpPr>
          <p:spPr>
            <a:xfrm>
              <a:off x="5961884" y="3274101"/>
              <a:ext cx="229572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GET …</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7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77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77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6" nodeType="clickEffect">
                                  <p:stCondLst>
                                    <p:cond delay="0"/>
                                  </p:stCondLst>
                                  <p:iterate>
                                    <p:tmAbs val="0"/>
                                  </p:iterate>
                                  <p:childTnLst>
                                    <p:set>
                                      <p:cBhvr>
                                        <p:cTn id="26" fill="hold">
                                          <p:stCondLst>
                                            <p:cond delay="0"/>
                                          </p:stCondLst>
                                        </p:cTn>
                                        <p:tgtEl>
                                          <p:spTgt spid="777"/>
                                        </p:tgtEl>
                                        <p:attrNameLst>
                                          <p:attrName>style.visibility</p:attrName>
                                        </p:attrNameLst>
                                      </p:cBhvr>
                                      <p:to>
                                        <p:strVal val="hidden"/>
                                      </p:to>
                                    </p:set>
                                  </p:childTnLst>
                                </p:cTn>
                              </p:par>
                            </p:childTnLst>
                          </p:cTn>
                        </p:par>
                        <p:par>
                          <p:cTn id="27" fill="hold">
                            <p:stCondLst>
                              <p:cond delay="0"/>
                            </p:stCondLst>
                            <p:childTnLst>
                              <p:par>
                                <p:cTn id="28" presetID="1" presetClass="entr" presetSubtype="0" fill="hold" grpId="7" nodeType="afterEffect">
                                  <p:stCondLst>
                                    <p:cond delay="0"/>
                                  </p:stCondLst>
                                  <p:iterate>
                                    <p:tmAbs val="0"/>
                                  </p:iterate>
                                  <p:childTnLst>
                                    <p:set>
                                      <p:cBhvr>
                                        <p:cTn id="29" fill="hold"/>
                                        <p:tgtEl>
                                          <p:spTgt spid="7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1" animBg="1" advAuto="0"/>
      <p:bldP spid="767" grpId="2" animBg="1" advAuto="0"/>
      <p:bldP spid="773" grpId="3" animBg="1" advAuto="0"/>
      <p:bldP spid="776" grpId="4" animBg="1" advAuto="0"/>
      <p:bldP spid="777" grpId="5" animBg="1" advAuto="0"/>
      <p:bldP spid="777" grpId="6" animBg="1" advAuto="0"/>
      <p:bldP spid="783" grpId="7"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hysical structure"/>
          <p:cNvSpPr txBox="1">
            <a:spLocks noGrp="1"/>
          </p:cNvSpPr>
          <p:nvPr>
            <p:ph type="title"/>
          </p:nvPr>
        </p:nvSpPr>
        <p:spPr>
          <a:xfrm>
            <a:off x="4833938" y="2989778"/>
            <a:ext cx="14716126" cy="4192460"/>
          </a:xfrm>
          <a:prstGeom prst="rect">
            <a:avLst/>
          </a:prstGeom>
        </p:spPr>
        <p:txBody>
          <a:bodyPr/>
          <a:lstStyle>
            <a:lvl1pPr>
              <a:defRPr sz="9200"/>
            </a:lvl1pPr>
          </a:lstStyle>
          <a:p>
            <a:pPr>
              <a:defRPr sz="9200"/>
            </a:pPr>
            <a:r>
              <a:rPr lang="en-US" altLang="zh-CN" sz="9600" dirty="0"/>
              <a:t>Content delivery networks</a:t>
            </a:r>
            <a:endParaRPr dirty="0"/>
          </a:p>
        </p:txBody>
      </p:sp>
      <p:sp>
        <p:nvSpPr>
          <p:cNvPr id="164" name="Ankit Singla…"/>
          <p:cNvSpPr txBox="1"/>
          <p:nvPr/>
        </p:nvSpPr>
        <p:spPr>
          <a:xfrm>
            <a:off x="5051403" y="11504173"/>
            <a:ext cx="3064937" cy="1621336"/>
          </a:xfrm>
          <a:prstGeom prst="rect">
            <a:avLst/>
          </a:prstGeom>
          <a:ln w="12700">
            <a:miter lim="400000"/>
          </a:ln>
          <a:extLst>
            <a:ext uri="{C572A759-6A51-4108-AA02-DFA0A04FC94B}">
              <ma14:wrappingTextBoxFlag xmlns:ma14="http://schemas.microsoft.com/office/mac/drawingml/2011/main" xmlns="" val="1"/>
            </a:ext>
          </a:extLst>
        </p:spPr>
        <p:txBody>
          <a:bodyPr wrap="none" lIns="71435" tIns="71435" rIns="71435" bIns="71435" anchor="ctr">
            <a:spAutoFit/>
          </a:bodyPr>
          <a:lstStyle/>
          <a:p>
            <a:pPr marL="0" marR="0" lvl="0" indent="0" algn="l" defTabSz="584171" rtl="0" eaLnBrk="1" fontAlgn="auto" latinLnBrk="0" hangingPunct="0">
              <a:lnSpc>
                <a:spcPct val="100000"/>
              </a:lnSpc>
              <a:spcBef>
                <a:spcPts val="0"/>
              </a:spcBef>
              <a:spcAft>
                <a:spcPts val="0"/>
              </a:spcAft>
              <a:buClrTx/>
              <a:buSzTx/>
              <a:buFontTx/>
              <a:buNone/>
              <a:tabLst/>
              <a:defRPr sz="5800">
                <a:latin typeface="Gill Sans"/>
                <a:ea typeface="Gill Sans"/>
                <a:cs typeface="Gill Sans"/>
                <a:sym typeface="Gill Sans"/>
              </a:defRPr>
            </a:pPr>
            <a:r>
              <a:rPr kumimoji="0" sz="4799" b="0" i="0" u="none" strike="noStrike" kern="0" cap="none" spc="0" normalizeH="0" baseline="0" noProof="0" dirty="0">
                <a:ln>
                  <a:noFill/>
                </a:ln>
                <a:solidFill>
                  <a:srgbClr val="000000"/>
                </a:solidFill>
                <a:effectLst/>
                <a:uLnTx/>
                <a:uFillTx/>
                <a:latin typeface="Gill Sans"/>
                <a:sym typeface="Gill Sans"/>
              </a:rPr>
              <a:t>Ankit Singla</a:t>
            </a:r>
          </a:p>
          <a:p>
            <a:pPr marL="0" marR="0" lvl="0" indent="0" algn="l" defTabSz="584171" rtl="0" eaLnBrk="1" fontAlgn="auto" latinLnBrk="0" hangingPunct="0">
              <a:lnSpc>
                <a:spcPct val="100000"/>
              </a:lnSpc>
              <a:spcBef>
                <a:spcPts val="0"/>
              </a:spcBef>
              <a:spcAft>
                <a:spcPts val="0"/>
              </a:spcAft>
              <a:buClrTx/>
              <a:buSzTx/>
              <a:buFontTx/>
              <a:buNone/>
              <a:tabLst/>
              <a:defRPr sz="5800">
                <a:latin typeface="Gill Sans"/>
                <a:ea typeface="Gill Sans"/>
                <a:cs typeface="Gill Sans"/>
                <a:sym typeface="Gill Sans"/>
              </a:defRPr>
            </a:pPr>
            <a:r>
              <a:rPr kumimoji="0" sz="4799" b="0" i="0" u="none" strike="noStrike" kern="0" cap="none" spc="0" normalizeH="0" baseline="0" noProof="0" dirty="0">
                <a:ln>
                  <a:noFill/>
                </a:ln>
                <a:solidFill>
                  <a:srgbClr val="000000"/>
                </a:solidFill>
                <a:effectLst/>
                <a:uLnTx/>
                <a:uFillTx/>
                <a:latin typeface="Gill Sans"/>
                <a:sym typeface="Gill Sans"/>
              </a:rPr>
              <a:t>ETH Zürich</a:t>
            </a:r>
          </a:p>
        </p:txBody>
      </p:sp>
      <p:sp>
        <p:nvSpPr>
          <p:cNvPr id="165" name="P. Brighten Godfrey…"/>
          <p:cNvSpPr txBox="1"/>
          <p:nvPr/>
        </p:nvSpPr>
        <p:spPr>
          <a:xfrm>
            <a:off x="8506550" y="11504173"/>
            <a:ext cx="5060676" cy="1621336"/>
          </a:xfrm>
          <a:prstGeom prst="rect">
            <a:avLst/>
          </a:prstGeom>
          <a:ln w="12700">
            <a:miter lim="400000"/>
          </a:ln>
          <a:extLst>
            <a:ext uri="{C572A759-6A51-4108-AA02-DFA0A04FC94B}">
              <ma14:wrappingTextBoxFlag xmlns:ma14="http://schemas.microsoft.com/office/mac/drawingml/2011/main" xmlns="" val="1"/>
            </a:ext>
          </a:extLst>
        </p:spPr>
        <p:txBody>
          <a:bodyPr wrap="none" lIns="71435" tIns="71435" rIns="71435" bIns="71435" anchor="ctr">
            <a:spAutoFit/>
          </a:bodyPr>
          <a:lstStyle/>
          <a:p>
            <a:pPr marL="0" marR="0" lvl="0" indent="0" algn="l" defTabSz="584171" rtl="0" eaLnBrk="1" fontAlgn="auto" latinLnBrk="0" hangingPunct="0">
              <a:lnSpc>
                <a:spcPct val="100000"/>
              </a:lnSpc>
              <a:spcBef>
                <a:spcPts val="0"/>
              </a:spcBef>
              <a:spcAft>
                <a:spcPts val="0"/>
              </a:spcAft>
              <a:buClrTx/>
              <a:buSzTx/>
              <a:buFontTx/>
              <a:buNone/>
              <a:tabLst/>
              <a:defRPr sz="5800">
                <a:latin typeface="Gill Sans"/>
                <a:ea typeface="Gill Sans"/>
                <a:cs typeface="Gill Sans"/>
                <a:sym typeface="Gill Sans"/>
              </a:defRPr>
            </a:pPr>
            <a:r>
              <a:rPr kumimoji="0" sz="4799" b="0" i="0" u="none" strike="noStrike" kern="0" cap="none" spc="0" normalizeH="0" baseline="0" noProof="0" dirty="0">
                <a:ln>
                  <a:noFill/>
                </a:ln>
                <a:solidFill>
                  <a:srgbClr val="000000"/>
                </a:solidFill>
                <a:effectLst/>
                <a:uLnTx/>
                <a:uFillTx/>
                <a:latin typeface="Gill Sans"/>
                <a:sym typeface="Gill Sans"/>
              </a:rPr>
              <a:t>P. Brighten Godfrey</a:t>
            </a:r>
          </a:p>
          <a:p>
            <a:pPr marL="0" marR="0" lvl="0" indent="0" algn="l" defTabSz="584171" rtl="0" eaLnBrk="1" fontAlgn="auto" latinLnBrk="0" hangingPunct="0">
              <a:lnSpc>
                <a:spcPct val="100000"/>
              </a:lnSpc>
              <a:spcBef>
                <a:spcPts val="0"/>
              </a:spcBef>
              <a:spcAft>
                <a:spcPts val="0"/>
              </a:spcAft>
              <a:buClrTx/>
              <a:buSzTx/>
              <a:buFontTx/>
              <a:buNone/>
              <a:tabLst/>
              <a:defRPr sz="5800">
                <a:latin typeface="Gill Sans"/>
                <a:ea typeface="Gill Sans"/>
                <a:cs typeface="Gill Sans"/>
                <a:sym typeface="Gill Sans"/>
              </a:defRPr>
            </a:pPr>
            <a:r>
              <a:rPr kumimoji="0" sz="4799" b="0" i="0" u="none" strike="noStrike" kern="0" cap="none" spc="0" normalizeH="0" baseline="0" noProof="0" dirty="0">
                <a:ln>
                  <a:noFill/>
                </a:ln>
                <a:solidFill>
                  <a:srgbClr val="000000"/>
                </a:solidFill>
                <a:effectLst/>
                <a:uLnTx/>
                <a:uFillTx/>
                <a:latin typeface="Gill Sans"/>
                <a:sym typeface="Gill Sans"/>
              </a:rPr>
              <a:t>UIUC</a:t>
            </a:r>
          </a:p>
        </p:txBody>
      </p:sp>
      <p:sp>
        <p:nvSpPr>
          <p:cNvPr id="3" name="文本框 2">
            <a:extLst>
              <a:ext uri="{FF2B5EF4-FFF2-40B4-BE49-F238E27FC236}">
                <a16:creationId xmlns:a16="http://schemas.microsoft.com/office/drawing/2014/main" id="{1C65BB0D-9C30-4DE0-A13C-F8B1509A5E8E}"/>
              </a:ext>
            </a:extLst>
          </p:cNvPr>
          <p:cNvSpPr txBox="1"/>
          <p:nvPr/>
        </p:nvSpPr>
        <p:spPr>
          <a:xfrm>
            <a:off x="373" y="10174950"/>
            <a:ext cx="12657779" cy="10366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5" tIns="71435" rIns="71435" bIns="71435" numCol="1" spcCol="38100" rtlCol="0" anchor="ctr">
            <a:spAutoFit/>
          </a:bodyPr>
          <a:lstStyle/>
          <a:p>
            <a:pPr marL="0" marR="0" lvl="0" indent="0" algn="ctr" defTabSz="584171" rtl="0" eaLnBrk="1" fontAlgn="auto" latinLnBrk="0" hangingPunct="0">
              <a:lnSpc>
                <a:spcPct val="100000"/>
              </a:lnSpc>
              <a:spcBef>
                <a:spcPts val="0"/>
              </a:spcBef>
              <a:spcAft>
                <a:spcPts val="0"/>
              </a:spcAft>
              <a:buClrTx/>
              <a:buSzTx/>
              <a:buFontTx/>
              <a:buNone/>
              <a:tabLst/>
              <a:defRPr/>
            </a:pPr>
            <a:r>
              <a:rPr kumimoji="0" lang="en-US" altLang="zh-CN" sz="5799" b="0" i="0" u="none" strike="noStrike" kern="0" cap="none" spc="0" normalizeH="0" baseline="0" noProof="0">
                <a:ln>
                  <a:noFill/>
                </a:ln>
                <a:solidFill>
                  <a:srgbClr val="000000"/>
                </a:solidFill>
                <a:effectLst/>
                <a:uLnTx/>
                <a:uFillTx/>
                <a:latin typeface="Gill Sans"/>
                <a:sym typeface="Helvetica Light"/>
              </a:rPr>
              <a:t>Most </a:t>
            </a:r>
            <a:r>
              <a:rPr kumimoji="0" lang="en-US" altLang="zh-CN" sz="5799" b="0" i="0" u="none" strike="noStrike" kern="0" cap="none" spc="0" normalizeH="0" baseline="0" noProof="0" dirty="0">
                <a:ln>
                  <a:noFill/>
                </a:ln>
                <a:solidFill>
                  <a:srgbClr val="000000"/>
                </a:solidFill>
                <a:effectLst/>
                <a:uLnTx/>
                <a:uFillTx/>
                <a:latin typeface="Gill Sans"/>
                <a:sym typeface="Helvetica Light"/>
              </a:rPr>
              <a:t>materials from UIUC MOOC</a:t>
            </a:r>
            <a:endParaRPr kumimoji="0" lang="zh-CN" altLang="en-US" sz="5799" b="0" i="0" u="none" strike="noStrike" kern="0" cap="none" spc="0" normalizeH="0" baseline="0" noProof="0" dirty="0">
              <a:ln>
                <a:noFill/>
              </a:ln>
              <a:solidFill>
                <a:srgbClr val="000000"/>
              </a:solidFill>
              <a:effectLst/>
              <a:uLnTx/>
              <a:uFillTx/>
              <a:latin typeface="Gill Sans"/>
              <a:sym typeface="Helvetica Light"/>
            </a:endParaRPr>
          </a:p>
        </p:txBody>
      </p:sp>
      <p:sp>
        <p:nvSpPr>
          <p:cNvPr id="7" name="文本框 6">
            <a:extLst>
              <a:ext uri="{FF2B5EF4-FFF2-40B4-BE49-F238E27FC236}">
                <a16:creationId xmlns:a16="http://schemas.microsoft.com/office/drawing/2014/main" id="{DF6D9A39-7CBF-4451-BB67-11BF7A36D06B}"/>
              </a:ext>
            </a:extLst>
          </p:cNvPr>
          <p:cNvSpPr txBox="1"/>
          <p:nvPr/>
        </p:nvSpPr>
        <p:spPr>
          <a:xfrm>
            <a:off x="631730" y="11796497"/>
            <a:ext cx="4240177" cy="10366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5" tIns="71435" rIns="71435" bIns="71435" numCol="1" spcCol="38100" rtlCol="0" anchor="ctr">
            <a:spAutoFit/>
          </a:bodyPr>
          <a:lstStyle/>
          <a:p>
            <a:pPr marL="0" marR="0" lvl="0" indent="0" algn="ctr" defTabSz="584171" rtl="0" eaLnBrk="1" fontAlgn="auto" latinLnBrk="0" hangingPunct="0">
              <a:lnSpc>
                <a:spcPct val="100000"/>
              </a:lnSpc>
              <a:spcBef>
                <a:spcPts val="0"/>
              </a:spcBef>
              <a:spcAft>
                <a:spcPts val="0"/>
              </a:spcAft>
              <a:buClrTx/>
              <a:buSzTx/>
              <a:buFontTx/>
              <a:buNone/>
              <a:tabLst/>
              <a:defRPr/>
            </a:pPr>
            <a:r>
              <a:rPr kumimoji="0" lang="en-US" altLang="zh-CN" sz="5799" b="0" i="0" u="none" strike="noStrike" kern="0" cap="none" spc="0" normalizeH="0" baseline="0" noProof="0" dirty="0">
                <a:ln>
                  <a:noFill/>
                </a:ln>
                <a:solidFill>
                  <a:srgbClr val="000000"/>
                </a:solidFill>
                <a:effectLst/>
                <a:uLnTx/>
                <a:uFillTx/>
                <a:latin typeface="Gill Sans"/>
                <a:sym typeface="Helvetica Light"/>
              </a:rPr>
              <a:t>Credits to</a:t>
            </a:r>
            <a:endParaRPr kumimoji="0" lang="zh-CN" altLang="en-US" sz="5799" b="0" i="0" u="none" strike="noStrike" kern="0" cap="none" spc="0" normalizeH="0" baseline="0" noProof="0" dirty="0">
              <a:ln>
                <a:noFill/>
              </a:ln>
              <a:solidFill>
                <a:srgbClr val="000000"/>
              </a:solidFill>
              <a:effectLst/>
              <a:uLnTx/>
              <a:uFillTx/>
              <a:latin typeface="Gill Sans"/>
              <a:sym typeface="Helvetica Light"/>
            </a:endParaRPr>
          </a:p>
        </p:txBody>
      </p:sp>
      <p:sp>
        <p:nvSpPr>
          <p:cNvPr id="9" name="矩形 8">
            <a:extLst>
              <a:ext uri="{FF2B5EF4-FFF2-40B4-BE49-F238E27FC236}">
                <a16:creationId xmlns:a16="http://schemas.microsoft.com/office/drawing/2014/main" id="{2863C40B-67D9-4111-8A5B-C017740B7792}"/>
              </a:ext>
            </a:extLst>
          </p:cNvPr>
          <p:cNvSpPr/>
          <p:nvPr/>
        </p:nvSpPr>
        <p:spPr>
          <a:xfrm>
            <a:off x="964722" y="590386"/>
            <a:ext cx="6681636" cy="861774"/>
          </a:xfrm>
          <a:prstGeom prst="rect">
            <a:avLst/>
          </a:prstGeom>
        </p:spPr>
        <p:txBody>
          <a:bodyPr wrap="none">
            <a:spAutoFit/>
          </a:bodyPr>
          <a:lstStyle/>
          <a:p>
            <a:pPr marL="0" marR="0" lvl="0" indent="0" algn="ctr" defTabSz="584171" rtl="0" eaLnBrk="1" fontAlgn="auto" latinLnBrk="0" hangingPunct="0">
              <a:lnSpc>
                <a:spcPct val="100000"/>
              </a:lnSpc>
              <a:spcBef>
                <a:spcPts val="0"/>
              </a:spcBef>
              <a:spcAft>
                <a:spcPts val="0"/>
              </a:spcAft>
              <a:buClrTx/>
              <a:buSzTx/>
              <a:buFontTx/>
              <a:buNone/>
              <a:tabLst/>
              <a:defRPr/>
            </a:pPr>
            <a:r>
              <a:rPr kumimoji="0" lang="en-US" altLang="zh-CN" sz="5000" b="1" i="0" u="none" strike="noStrike" kern="0" cap="none" spc="0" normalizeH="0" baseline="0" noProof="0" dirty="0">
                <a:ln>
                  <a:noFill/>
                </a:ln>
                <a:solidFill>
                  <a:srgbClr val="000000"/>
                </a:solidFill>
                <a:effectLst/>
                <a:uLnTx/>
                <a:uFillTx/>
                <a:latin typeface="Abadi" panose="020B0604020104020204" pitchFamily="34" charset="0"/>
                <a:sym typeface="Helvetica Light"/>
              </a:rPr>
              <a:t>Part I: Cloud networking</a:t>
            </a:r>
            <a:endParaRPr kumimoji="0" lang="zh-CN" altLang="en-US" sz="5000" b="1" i="0" u="none" strike="noStrike" kern="0" cap="none" spc="0" normalizeH="0" baseline="0" noProof="0" dirty="0">
              <a:ln>
                <a:noFill/>
              </a:ln>
              <a:solidFill>
                <a:srgbClr val="000000"/>
              </a:solidFill>
              <a:effectLst/>
              <a:uLnTx/>
              <a:uFillTx/>
              <a:latin typeface="Abadi" panose="020B0604020104020204" pitchFamily="34" charset="0"/>
              <a:sym typeface="Helvetica Light"/>
            </a:endParaRPr>
          </a:p>
        </p:txBody>
      </p:sp>
    </p:spTree>
    <p:extLst>
      <p:ext uri="{BB962C8B-B14F-4D97-AF65-F5344CB8AC3E}">
        <p14:creationId xmlns:p14="http://schemas.microsoft.com/office/powerpoint/2010/main" val="37711310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164C4EC2-0CE7-4799-B537-B5C97B7CDC16}"/>
              </a:ext>
            </a:extLst>
          </p:cNvPr>
          <p:cNvGrpSpPr/>
          <p:nvPr/>
        </p:nvGrpSpPr>
        <p:grpSpPr>
          <a:xfrm>
            <a:off x="5575058" y="2068555"/>
            <a:ext cx="14342959" cy="11317540"/>
            <a:chOff x="7105684" y="2068555"/>
            <a:chExt cx="14342959" cy="11317540"/>
          </a:xfrm>
        </p:grpSpPr>
        <p:pic>
          <p:nvPicPr>
            <p:cNvPr id="9" name="图片 8">
              <a:extLst>
                <a:ext uri="{FF2B5EF4-FFF2-40B4-BE49-F238E27FC236}">
                  <a16:creationId xmlns:a16="http://schemas.microsoft.com/office/drawing/2014/main" id="{7BD4738A-8C1A-4D56-9E5E-6DA6B78384E8}"/>
                </a:ext>
              </a:extLst>
            </p:cNvPr>
            <p:cNvPicPr>
              <a:picLocks noChangeAspect="1"/>
            </p:cNvPicPr>
            <p:nvPr/>
          </p:nvPicPr>
          <p:blipFill>
            <a:blip r:embed="rId2"/>
            <a:stretch>
              <a:fillRect/>
            </a:stretch>
          </p:blipFill>
          <p:spPr>
            <a:xfrm>
              <a:off x="7105684" y="2068555"/>
              <a:ext cx="9770040" cy="11317540"/>
            </a:xfrm>
            <a:prstGeom prst="rect">
              <a:avLst/>
            </a:prstGeom>
          </p:spPr>
        </p:pic>
        <p:sp>
          <p:nvSpPr>
            <p:cNvPr id="10" name="文本框 9">
              <a:extLst>
                <a:ext uri="{FF2B5EF4-FFF2-40B4-BE49-F238E27FC236}">
                  <a16:creationId xmlns:a16="http://schemas.microsoft.com/office/drawing/2014/main" id="{ECB282D9-2406-4A63-B9CF-0648DDBC9AA4}"/>
                </a:ext>
              </a:extLst>
            </p:cNvPr>
            <p:cNvSpPr txBox="1"/>
            <p:nvPr/>
          </p:nvSpPr>
          <p:spPr>
            <a:xfrm>
              <a:off x="16875724" y="5879143"/>
              <a:ext cx="4572919" cy="1683152"/>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mn-lt"/>
                  <a:ea typeface="+mn-ea"/>
                  <a:cs typeface="+mn-cs"/>
                  <a:sym typeface="Helvetica Light"/>
                </a:rPr>
                <a:t>Root name example</a:t>
              </a:r>
              <a:endParaRPr kumimoji="0" lang="zh-CN" altLang="en-US" sz="5000" b="0" i="0" u="none" strike="noStrike" cap="none" spc="0" normalizeH="0" baseline="0" dirty="0">
                <a:ln>
                  <a:noFill/>
                </a:ln>
                <a:solidFill>
                  <a:srgbClr val="000000"/>
                </a:solidFill>
                <a:effectLst/>
                <a:uFillTx/>
                <a:latin typeface="+mn-lt"/>
                <a:ea typeface="+mn-ea"/>
                <a:cs typeface="+mn-cs"/>
                <a:sym typeface="Helvetica Light"/>
              </a:endParaRPr>
            </a:p>
          </p:txBody>
        </p:sp>
      </p:grpSp>
      <p:sp>
        <p:nvSpPr>
          <p:cNvPr id="2" name="标题 1">
            <a:extLst>
              <a:ext uri="{FF2B5EF4-FFF2-40B4-BE49-F238E27FC236}">
                <a16:creationId xmlns:a16="http://schemas.microsoft.com/office/drawing/2014/main" id="{FD0D7020-9FA8-4D64-BBE9-29F80D8C1602}"/>
              </a:ext>
            </a:extLst>
          </p:cNvPr>
          <p:cNvSpPr>
            <a:spLocks noGrp="1"/>
          </p:cNvSpPr>
          <p:nvPr>
            <p:ph type="title"/>
          </p:nvPr>
        </p:nvSpPr>
        <p:spPr/>
        <p:txBody>
          <a:bodyPr/>
          <a:lstStyle/>
          <a:p>
            <a:r>
              <a:rPr lang="en-US" altLang="zh-CN" dirty="0"/>
              <a:t>Root name servers</a:t>
            </a:r>
            <a:endParaRPr lang="zh-CN" altLang="en-US" dirty="0"/>
          </a:p>
        </p:txBody>
      </p:sp>
      <p:pic>
        <p:nvPicPr>
          <p:cNvPr id="6" name="图片 5">
            <a:extLst>
              <a:ext uri="{FF2B5EF4-FFF2-40B4-BE49-F238E27FC236}">
                <a16:creationId xmlns:a16="http://schemas.microsoft.com/office/drawing/2014/main" id="{2893BBBB-EF41-40A9-AB85-0AA2139A24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299" y="3160746"/>
            <a:ext cx="23653401" cy="10117932"/>
          </a:xfrm>
          <a:prstGeom prst="rect">
            <a:avLst/>
          </a:prstGeom>
          <a:solidFill>
            <a:schemeClr val="bg1"/>
          </a:solidFill>
        </p:spPr>
      </p:pic>
      <p:sp>
        <p:nvSpPr>
          <p:cNvPr id="7" name="矩形 6">
            <a:extLst>
              <a:ext uri="{FF2B5EF4-FFF2-40B4-BE49-F238E27FC236}">
                <a16:creationId xmlns:a16="http://schemas.microsoft.com/office/drawing/2014/main" id="{4D5A2CE6-B9B6-4B72-A708-C6D38BEB1F4D}"/>
              </a:ext>
            </a:extLst>
          </p:cNvPr>
          <p:cNvSpPr/>
          <p:nvPr/>
        </p:nvSpPr>
        <p:spPr>
          <a:xfrm>
            <a:off x="13895829" y="1662875"/>
            <a:ext cx="10780645" cy="646331"/>
          </a:xfrm>
          <a:prstGeom prst="rect">
            <a:avLst/>
          </a:prstGeom>
        </p:spPr>
        <p:txBody>
          <a:bodyPr wrap="square">
            <a:spAutoFit/>
          </a:bodyPr>
          <a:lstStyle/>
          <a:p>
            <a:r>
              <a:rPr lang="zh-CN" altLang="en-US" sz="3600" dirty="0">
                <a:hlinkClick r:id="rId4"/>
              </a:rPr>
              <a:t>https://en.wikipedia.org/wiki/Root_name_server</a:t>
            </a:r>
            <a:endParaRPr lang="en-US" altLang="zh-CN" sz="3600" dirty="0"/>
          </a:p>
        </p:txBody>
      </p:sp>
      <p:pic>
        <p:nvPicPr>
          <p:cNvPr id="8" name="图片 7">
            <a:extLst>
              <a:ext uri="{FF2B5EF4-FFF2-40B4-BE49-F238E27FC236}">
                <a16:creationId xmlns:a16="http://schemas.microsoft.com/office/drawing/2014/main" id="{EB1DE267-ED21-4704-BAEA-982B88752A15}"/>
              </a:ext>
            </a:extLst>
          </p:cNvPr>
          <p:cNvPicPr>
            <a:picLocks noChangeAspect="1"/>
          </p:cNvPicPr>
          <p:nvPr/>
        </p:nvPicPr>
        <p:blipFill>
          <a:blip r:embed="rId5"/>
          <a:stretch>
            <a:fillRect/>
          </a:stretch>
        </p:blipFill>
        <p:spPr>
          <a:xfrm>
            <a:off x="1322110" y="1903525"/>
            <a:ext cx="21739778" cy="11647601"/>
          </a:xfrm>
          <a:prstGeom prst="rect">
            <a:avLst/>
          </a:prstGeom>
        </p:spPr>
      </p:pic>
    </p:spTree>
    <p:extLst>
      <p:ext uri="{BB962C8B-B14F-4D97-AF65-F5344CB8AC3E}">
        <p14:creationId xmlns:p14="http://schemas.microsoft.com/office/powerpoint/2010/main" val="28143347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DNS customized by location"/>
          <p:cNvSpPr txBox="1">
            <a:spLocks noGrp="1"/>
          </p:cNvSpPr>
          <p:nvPr>
            <p:ph type="title"/>
          </p:nvPr>
        </p:nvSpPr>
        <p:spPr>
          <a:prstGeom prst="rect">
            <a:avLst/>
          </a:prstGeom>
        </p:spPr>
        <p:txBody>
          <a:bodyPr/>
          <a:lstStyle/>
          <a:p>
            <a:r>
              <a:rPr lang="en-US" dirty="0"/>
              <a:t>Example: </a:t>
            </a:r>
            <a:r>
              <a:rPr dirty="0"/>
              <a:t>DNS</a:t>
            </a:r>
            <a:r>
              <a:rPr lang="en-US" altLang="zh-CN" dirty="0"/>
              <a:t> lookup for </a:t>
            </a:r>
            <a:r>
              <a:rPr lang="en-US" altLang="zh-CN" dirty="0" err="1"/>
              <a:t>baidu</a:t>
            </a:r>
            <a:endParaRPr dirty="0"/>
          </a:p>
        </p:txBody>
      </p:sp>
      <p:pic>
        <p:nvPicPr>
          <p:cNvPr id="749" name="droppedImage.tiff" descr="droppedImage.tiff"/>
          <p:cNvPicPr>
            <a:picLocks noChangeAspect="1"/>
          </p:cNvPicPr>
          <p:nvPr/>
        </p:nvPicPr>
        <p:blipFill>
          <a:blip r:embed="rId3">
            <a:extLst/>
          </a:blip>
          <a:srcRect l="13643" t="12994" r="7796"/>
          <a:stretch>
            <a:fillRect/>
          </a:stretch>
        </p:blipFill>
        <p:spPr>
          <a:xfrm>
            <a:off x="978490" y="5469136"/>
            <a:ext cx="3344246" cy="2777844"/>
          </a:xfrm>
          <a:prstGeom prst="rect">
            <a:avLst/>
          </a:prstGeom>
          <a:ln w="12700">
            <a:miter lim="400000"/>
          </a:ln>
        </p:spPr>
      </p:pic>
      <p:grpSp>
        <p:nvGrpSpPr>
          <p:cNvPr id="754" name="成组"/>
          <p:cNvGrpSpPr/>
          <p:nvPr/>
        </p:nvGrpSpPr>
        <p:grpSpPr>
          <a:xfrm>
            <a:off x="7946733" y="3513752"/>
            <a:ext cx="4636399" cy="6033400"/>
            <a:chOff x="0" y="0"/>
            <a:chExt cx="4636398" cy="6033398"/>
          </a:xfrm>
        </p:grpSpPr>
        <p:sp>
          <p:nvSpPr>
            <p:cNvPr id="750" name="形状"/>
            <p:cNvSpPr/>
            <p:nvPr/>
          </p:nvSpPr>
          <p:spPr>
            <a:xfrm>
              <a:off x="0" y="804488"/>
              <a:ext cx="4636399" cy="5079604"/>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5">
                <a:alpha val="6788"/>
              </a:schemeClr>
            </a:solidFill>
            <a:ln w="25400" cap="flat">
              <a:solidFill>
                <a:schemeClr val="accent5">
                  <a:alpha val="6788"/>
                </a:schemeClr>
              </a:solidFill>
              <a:prstDash val="solid"/>
              <a:miter lim="400000"/>
            </a:ln>
            <a:effectLst/>
          </p:spPr>
          <p:txBody>
            <a:bodyPr wrap="square" lIns="71437" tIns="71437" rIns="71437" bIns="71437" numCol="1" anchor="ctr">
              <a:noAutofit/>
            </a:bodyPr>
            <a:lstStyle/>
            <a:p>
              <a:pPr>
                <a:defRPr sz="3200"/>
              </a:pPr>
              <a:endParaRPr/>
            </a:p>
          </p:txBody>
        </p:sp>
        <p:sp>
          <p:nvSpPr>
            <p:cNvPr id="751" name="Client’s ISP"/>
            <p:cNvSpPr txBox="1"/>
            <p:nvPr/>
          </p:nvSpPr>
          <p:spPr>
            <a:xfrm>
              <a:off x="580852" y="-1"/>
              <a:ext cx="2885382"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a:latin typeface="Gill Sans"/>
                  <a:ea typeface="Gill Sans"/>
                  <a:cs typeface="Gill Sans"/>
                  <a:sym typeface="Gill Sans"/>
                </a:defRPr>
              </a:lvl1pPr>
            </a:lstStyle>
            <a:p>
              <a:r>
                <a:t>Client’s ISP</a:t>
              </a:r>
            </a:p>
          </p:txBody>
        </p:sp>
        <p:pic>
          <p:nvPicPr>
            <p:cNvPr id="752" name="图像" descr="图像"/>
            <p:cNvPicPr>
              <a:picLocks noChangeAspect="1"/>
            </p:cNvPicPr>
            <p:nvPr/>
          </p:nvPicPr>
          <p:blipFill>
            <a:blip r:embed="rId4">
              <a:extLst/>
            </a:blip>
            <a:stretch>
              <a:fillRect/>
            </a:stretch>
          </p:blipFill>
          <p:spPr>
            <a:xfrm>
              <a:off x="1157008" y="2182927"/>
              <a:ext cx="2322641" cy="2322641"/>
            </a:xfrm>
            <a:prstGeom prst="rect">
              <a:avLst/>
            </a:prstGeom>
            <a:ln w="12700" cap="flat">
              <a:noFill/>
              <a:miter lim="400000"/>
            </a:ln>
            <a:effectLst/>
          </p:spPr>
        </p:pic>
        <p:sp>
          <p:nvSpPr>
            <p:cNvPr id="753" name="Local DNS…"/>
            <p:cNvSpPr txBox="1"/>
            <p:nvPr/>
          </p:nvSpPr>
          <p:spPr>
            <a:xfrm>
              <a:off x="445227" y="4493523"/>
              <a:ext cx="3746203"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Local DNS </a:t>
              </a:r>
            </a:p>
            <a:p>
              <a:pPr>
                <a:defRPr sz="4800" b="1">
                  <a:latin typeface="Gill Sans"/>
                  <a:ea typeface="Gill Sans"/>
                  <a:cs typeface="Gill Sans"/>
                  <a:sym typeface="Gill Sans"/>
                </a:defRPr>
              </a:pPr>
              <a:r>
                <a:t>resolver</a:t>
              </a:r>
            </a:p>
          </p:txBody>
        </p:sp>
      </p:grpSp>
      <p:grpSp>
        <p:nvGrpSpPr>
          <p:cNvPr id="757" name="成组"/>
          <p:cNvGrpSpPr/>
          <p:nvPr/>
        </p:nvGrpSpPr>
        <p:grpSpPr>
          <a:xfrm>
            <a:off x="4299279" y="5093625"/>
            <a:ext cx="5497986" cy="1660140"/>
            <a:chOff x="0" y="17679"/>
            <a:chExt cx="5497984" cy="1660138"/>
          </a:xfrm>
        </p:grpSpPr>
        <p:sp>
          <p:nvSpPr>
            <p:cNvPr id="755" name="cdn.abc.com ?"/>
            <p:cNvSpPr txBox="1"/>
            <p:nvPr/>
          </p:nvSpPr>
          <p:spPr>
            <a:xfrm rot="21420000">
              <a:off x="508559" y="133900"/>
              <a:ext cx="4467672"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56" name="线条"/>
            <p:cNvSpPr/>
            <p:nvPr/>
          </p:nvSpPr>
          <p:spPr>
            <a:xfrm>
              <a:off x="0" y="1242901"/>
              <a:ext cx="5497985" cy="434918"/>
            </a:xfrm>
            <a:custGeom>
              <a:avLst/>
              <a:gdLst/>
              <a:ahLst/>
              <a:cxnLst>
                <a:cxn ang="0">
                  <a:pos x="wd2" y="hd2"/>
                </a:cxn>
                <a:cxn ang="5400000">
                  <a:pos x="wd2" y="hd2"/>
                </a:cxn>
                <a:cxn ang="10800000">
                  <a:pos x="wd2" y="hd2"/>
                </a:cxn>
                <a:cxn ang="16200000">
                  <a:pos x="wd2" y="hd2"/>
                </a:cxn>
              </a:cxnLst>
              <a:rect l="0" t="0" r="r" b="b"/>
              <a:pathLst>
                <a:path w="21600" h="21567" extrusionOk="0">
                  <a:moveTo>
                    <a:pt x="0" y="21567"/>
                  </a:moveTo>
                  <a:cubicBezTo>
                    <a:pt x="3652" y="7238"/>
                    <a:pt x="7455" y="-33"/>
                    <a:pt x="11279" y="0"/>
                  </a:cubicBezTo>
                  <a:cubicBezTo>
                    <a:pt x="14769" y="31"/>
                    <a:pt x="18243" y="6148"/>
                    <a:pt x="21600" y="18179"/>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64" name="成组"/>
          <p:cNvGrpSpPr/>
          <p:nvPr/>
        </p:nvGrpSpPr>
        <p:grpSpPr>
          <a:xfrm>
            <a:off x="10666052" y="2531299"/>
            <a:ext cx="9690380" cy="3733147"/>
            <a:chOff x="0" y="12699"/>
            <a:chExt cx="9690379" cy="3733145"/>
          </a:xfrm>
        </p:grpSpPr>
        <p:grpSp>
          <p:nvGrpSpPr>
            <p:cNvPr id="760" name="成组"/>
            <p:cNvGrpSpPr/>
            <p:nvPr/>
          </p:nvGrpSpPr>
          <p:grpSpPr>
            <a:xfrm>
              <a:off x="5979300" y="12699"/>
              <a:ext cx="3711080" cy="3113361"/>
              <a:chOff x="-239315" y="12699"/>
              <a:chExt cx="3711078" cy="3113359"/>
            </a:xfrm>
          </p:grpSpPr>
          <p:pic>
            <p:nvPicPr>
              <p:cNvPr id="758" name="图像" descr="图像"/>
              <p:cNvPicPr>
                <a:picLocks noChangeAspect="1"/>
              </p:cNvPicPr>
              <p:nvPr/>
            </p:nvPicPr>
            <p:blipFill>
              <a:blip r:embed="rId4">
                <a:extLst/>
              </a:blip>
              <a:stretch>
                <a:fillRect/>
              </a:stretch>
            </p:blipFill>
            <p:spPr>
              <a:xfrm>
                <a:off x="454903" y="803419"/>
                <a:ext cx="2322641" cy="2322641"/>
              </a:xfrm>
              <a:prstGeom prst="rect">
                <a:avLst/>
              </a:prstGeom>
              <a:ln w="12700" cap="flat">
                <a:noFill/>
                <a:miter lim="400000"/>
              </a:ln>
              <a:effectLst/>
            </p:spPr>
          </p:pic>
          <p:sp>
            <p:nvSpPr>
              <p:cNvPr id="759" name="TL resolver"/>
              <p:cNvSpPr txBox="1"/>
              <p:nvPr/>
            </p:nvSpPr>
            <p:spPr>
              <a:xfrm>
                <a:off x="-239316" y="12699"/>
                <a:ext cx="3711080"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latin typeface="Gill Sans"/>
                    <a:ea typeface="Gill Sans"/>
                    <a:cs typeface="Gill Sans"/>
                    <a:sym typeface="Gill Sans"/>
                  </a:defRPr>
                </a:lvl1pPr>
              </a:lstStyle>
              <a:p>
                <a:r>
                  <a:t>TL resolver</a:t>
                </a:r>
              </a:p>
            </p:txBody>
          </p:sp>
        </p:grpSp>
        <p:grpSp>
          <p:nvGrpSpPr>
            <p:cNvPr id="763" name="成组"/>
            <p:cNvGrpSpPr/>
            <p:nvPr/>
          </p:nvGrpSpPr>
          <p:grpSpPr>
            <a:xfrm>
              <a:off x="0" y="906763"/>
              <a:ext cx="7039171" cy="2839083"/>
              <a:chOff x="0" y="-1161263"/>
              <a:chExt cx="7039170" cy="2839082"/>
            </a:xfrm>
          </p:grpSpPr>
          <p:sp>
            <p:nvSpPr>
              <p:cNvPr id="761" name="cdn.abc.com ?"/>
              <p:cNvSpPr txBox="1"/>
              <p:nvPr/>
            </p:nvSpPr>
            <p:spPr>
              <a:xfrm rot="21420000">
                <a:off x="1658747" y="-1045044"/>
                <a:ext cx="4467673"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62" name="线条"/>
              <p:cNvSpPr/>
              <p:nvPr/>
            </p:nvSpPr>
            <p:spPr>
              <a:xfrm>
                <a:off x="0" y="-149019"/>
                <a:ext cx="7039171" cy="1826838"/>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767" name="成组"/>
          <p:cNvGrpSpPr/>
          <p:nvPr/>
        </p:nvGrpSpPr>
        <p:grpSpPr>
          <a:xfrm>
            <a:off x="10850562" y="4823400"/>
            <a:ext cx="7039171" cy="1826838"/>
            <a:chOff x="0" y="0"/>
            <a:chExt cx="7039170" cy="1826837"/>
          </a:xfrm>
        </p:grpSpPr>
        <p:sp>
          <p:nvSpPr>
            <p:cNvPr id="765" name="线条"/>
            <p:cNvSpPr/>
            <p:nvPr/>
          </p:nvSpPr>
          <p:spPr>
            <a:xfrm>
              <a:off x="0" y="-1"/>
              <a:ext cx="7039171" cy="1826839"/>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66" name="x.cdn.net"/>
            <p:cNvSpPr txBox="1"/>
            <p:nvPr/>
          </p:nvSpPr>
          <p:spPr>
            <a:xfrm rot="21420000">
              <a:off x="2681035" y="470506"/>
              <a:ext cx="2998193"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a:t>
              </a:r>
            </a:p>
          </p:txBody>
        </p:sp>
      </p:grpSp>
      <p:grpSp>
        <p:nvGrpSpPr>
          <p:cNvPr id="773" name="成组"/>
          <p:cNvGrpSpPr/>
          <p:nvPr/>
        </p:nvGrpSpPr>
        <p:grpSpPr>
          <a:xfrm>
            <a:off x="10850562" y="5966730"/>
            <a:ext cx="12489665" cy="4451400"/>
            <a:chOff x="0" y="1285724"/>
            <a:chExt cx="12489663" cy="4451399"/>
          </a:xfrm>
        </p:grpSpPr>
        <p:grpSp>
          <p:nvGrpSpPr>
            <p:cNvPr id="770" name="成组"/>
            <p:cNvGrpSpPr/>
            <p:nvPr/>
          </p:nvGrpSpPr>
          <p:grpSpPr>
            <a:xfrm>
              <a:off x="7833676" y="2814607"/>
              <a:ext cx="4655988" cy="2922518"/>
              <a:chOff x="0" y="801777"/>
              <a:chExt cx="4655987" cy="2922516"/>
            </a:xfrm>
          </p:grpSpPr>
          <p:pic>
            <p:nvPicPr>
              <p:cNvPr id="768" name="图像" descr="图像"/>
              <p:cNvPicPr>
                <a:picLocks noChangeAspect="1"/>
              </p:cNvPicPr>
              <p:nvPr/>
            </p:nvPicPr>
            <p:blipFill>
              <a:blip r:embed="rId4">
                <a:extLst/>
              </a:blip>
              <a:stretch>
                <a:fillRect/>
              </a:stretch>
            </p:blipFill>
            <p:spPr>
              <a:xfrm>
                <a:off x="0" y="1401654"/>
                <a:ext cx="2322641" cy="2322641"/>
              </a:xfrm>
              <a:prstGeom prst="rect">
                <a:avLst/>
              </a:prstGeom>
              <a:ln w="12700" cap="flat">
                <a:noFill/>
                <a:miter lim="400000"/>
              </a:ln>
              <a:effectLst/>
            </p:spPr>
          </p:pic>
          <p:sp>
            <p:nvSpPr>
              <p:cNvPr id="769" name="CDN…"/>
              <p:cNvSpPr txBox="1"/>
              <p:nvPr/>
            </p:nvSpPr>
            <p:spPr>
              <a:xfrm>
                <a:off x="1979859" y="801777"/>
                <a:ext cx="2676129"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resolver</a:t>
                </a:r>
              </a:p>
            </p:txBody>
          </p:sp>
        </p:grpSp>
        <p:sp>
          <p:nvSpPr>
            <p:cNvPr id="771" name="线条"/>
            <p:cNvSpPr/>
            <p:nvPr/>
          </p:nvSpPr>
          <p:spPr>
            <a:xfrm>
              <a:off x="0" y="1880855"/>
              <a:ext cx="8624050" cy="1916975"/>
            </a:xfrm>
            <a:custGeom>
              <a:avLst/>
              <a:gdLst/>
              <a:ahLst/>
              <a:cxnLst>
                <a:cxn ang="0">
                  <a:pos x="wd2" y="hd2"/>
                </a:cxn>
                <a:cxn ang="5400000">
                  <a:pos x="wd2" y="hd2"/>
                </a:cxn>
                <a:cxn ang="10800000">
                  <a:pos x="wd2" y="hd2"/>
                </a:cxn>
                <a:cxn ang="16200000">
                  <a:pos x="wd2" y="hd2"/>
                </a:cxn>
              </a:cxnLst>
              <a:rect l="0" t="0" r="r" b="b"/>
              <a:pathLst>
                <a:path w="21600" h="20400" extrusionOk="0">
                  <a:moveTo>
                    <a:pt x="0" y="2773"/>
                  </a:moveTo>
                  <a:cubicBezTo>
                    <a:pt x="4241" y="-1200"/>
                    <a:pt x="8641" y="-900"/>
                    <a:pt x="12850" y="3651"/>
                  </a:cubicBezTo>
                  <a:cubicBezTo>
                    <a:pt x="15974" y="7028"/>
                    <a:pt x="18935" y="12696"/>
                    <a:pt x="21600" y="20400"/>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72" name="x.cdn.net ?"/>
            <p:cNvSpPr txBox="1"/>
            <p:nvPr/>
          </p:nvSpPr>
          <p:spPr>
            <a:xfrm rot="21420000">
              <a:off x="4575899" y="1383950"/>
              <a:ext cx="3775671"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 ?  </a:t>
              </a:r>
            </a:p>
          </p:txBody>
        </p:sp>
      </p:grpSp>
      <p:grpSp>
        <p:nvGrpSpPr>
          <p:cNvPr id="776" name="成组"/>
          <p:cNvGrpSpPr/>
          <p:nvPr/>
        </p:nvGrpSpPr>
        <p:grpSpPr>
          <a:xfrm>
            <a:off x="10805034" y="6877760"/>
            <a:ext cx="8441975" cy="1878813"/>
            <a:chOff x="0" y="0"/>
            <a:chExt cx="8441973" cy="1878812"/>
          </a:xfrm>
        </p:grpSpPr>
        <p:sp>
          <p:nvSpPr>
            <p:cNvPr id="774" name="线条"/>
            <p:cNvSpPr/>
            <p:nvPr/>
          </p:nvSpPr>
          <p:spPr>
            <a:xfrm>
              <a:off x="0" y="0"/>
              <a:ext cx="8441974" cy="1878813"/>
            </a:xfrm>
            <a:custGeom>
              <a:avLst/>
              <a:gdLst/>
              <a:ahLst/>
              <a:cxnLst>
                <a:cxn ang="0">
                  <a:pos x="wd2" y="hd2"/>
                </a:cxn>
                <a:cxn ang="5400000">
                  <a:pos x="wd2" y="hd2"/>
                </a:cxn>
                <a:cxn ang="10800000">
                  <a:pos x="wd2" y="hd2"/>
                </a:cxn>
                <a:cxn ang="16200000">
                  <a:pos x="wd2" y="hd2"/>
                </a:cxn>
              </a:cxnLst>
              <a:rect l="0" t="0" r="r" b="b"/>
              <a:pathLst>
                <a:path w="21600" h="20333" extrusionOk="0">
                  <a:moveTo>
                    <a:pt x="0" y="2954"/>
                  </a:moveTo>
                  <a:cubicBezTo>
                    <a:pt x="4328" y="-1267"/>
                    <a:pt x="8833" y="-961"/>
                    <a:pt x="13127" y="3846"/>
                  </a:cubicBezTo>
                  <a:cubicBezTo>
                    <a:pt x="16155" y="7236"/>
                    <a:pt x="19021" y="12814"/>
                    <a:pt x="21600" y="20333"/>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75" name="l.m.n.o"/>
            <p:cNvSpPr txBox="1"/>
            <p:nvPr/>
          </p:nvSpPr>
          <p:spPr>
            <a:xfrm rot="21420000">
              <a:off x="3372456" y="469712"/>
              <a:ext cx="223738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r>
                <a:t>l.m.n.o</a:t>
              </a:r>
            </a:p>
          </p:txBody>
        </p:sp>
      </p:grpSp>
      <p:sp>
        <p:nvSpPr>
          <p:cNvPr id="777" name="DNS response depends on Local DNS resolver’s guessed location"/>
          <p:cNvSpPr txBox="1"/>
          <p:nvPr/>
        </p:nvSpPr>
        <p:spPr>
          <a:xfrm>
            <a:off x="551324" y="11353303"/>
            <a:ext cx="23281351"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6400" b="1">
                <a:solidFill>
                  <a:schemeClr val="accent5"/>
                </a:solidFill>
                <a:latin typeface="Gill Sans"/>
                <a:ea typeface="Gill Sans"/>
                <a:cs typeface="Gill Sans"/>
                <a:sym typeface="Gill Sans"/>
              </a:defRPr>
            </a:lvl1pPr>
          </a:lstStyle>
          <a:p>
            <a:r>
              <a:t>DNS response depends on Local DNS resolver’s guessed location</a:t>
            </a:r>
          </a:p>
        </p:txBody>
      </p:sp>
      <p:grpSp>
        <p:nvGrpSpPr>
          <p:cNvPr id="783" name="成组"/>
          <p:cNvGrpSpPr/>
          <p:nvPr/>
        </p:nvGrpSpPr>
        <p:grpSpPr>
          <a:xfrm>
            <a:off x="4305876" y="7190926"/>
            <a:ext cx="12219083" cy="5645516"/>
            <a:chOff x="0" y="0"/>
            <a:chExt cx="12219081" cy="5645514"/>
          </a:xfrm>
        </p:grpSpPr>
        <p:grpSp>
          <p:nvGrpSpPr>
            <p:cNvPr id="780" name="成组"/>
            <p:cNvGrpSpPr/>
            <p:nvPr/>
          </p:nvGrpSpPr>
          <p:grpSpPr>
            <a:xfrm>
              <a:off x="8074063" y="2377940"/>
              <a:ext cx="4145019" cy="3267575"/>
              <a:chOff x="-4485735" y="226683"/>
              <a:chExt cx="4145018" cy="3267573"/>
            </a:xfrm>
          </p:grpSpPr>
          <p:pic>
            <p:nvPicPr>
              <p:cNvPr id="778" name="图像" descr="图像"/>
              <p:cNvPicPr>
                <a:picLocks noChangeAspect="1"/>
              </p:cNvPicPr>
              <p:nvPr/>
            </p:nvPicPr>
            <p:blipFill>
              <a:blip r:embed="rId4">
                <a:extLst/>
              </a:blip>
              <a:stretch>
                <a:fillRect/>
              </a:stretch>
            </p:blipFill>
            <p:spPr>
              <a:xfrm>
                <a:off x="-4485736" y="1171616"/>
                <a:ext cx="2322641" cy="2322641"/>
              </a:xfrm>
              <a:prstGeom prst="rect">
                <a:avLst/>
              </a:prstGeom>
              <a:ln w="12700" cap="flat">
                <a:noFill/>
                <a:miter lim="400000"/>
              </a:ln>
              <a:effectLst/>
            </p:spPr>
          </p:pic>
          <p:sp>
            <p:nvSpPr>
              <p:cNvPr id="779" name="CDN…"/>
              <p:cNvSpPr txBox="1"/>
              <p:nvPr/>
            </p:nvSpPr>
            <p:spPr>
              <a:xfrm>
                <a:off x="-2627512" y="226683"/>
                <a:ext cx="2286795"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cluster</a:t>
                </a:r>
              </a:p>
            </p:txBody>
          </p:sp>
        </p:grpSp>
        <p:sp>
          <p:nvSpPr>
            <p:cNvPr id="781" name="线条"/>
            <p:cNvSpPr/>
            <p:nvPr/>
          </p:nvSpPr>
          <p:spPr>
            <a:xfrm>
              <a:off x="0" y="0"/>
              <a:ext cx="8889581" cy="4464540"/>
            </a:xfrm>
            <a:custGeom>
              <a:avLst/>
              <a:gdLst/>
              <a:ahLst/>
              <a:cxnLst>
                <a:cxn ang="0">
                  <a:pos x="wd2" y="hd2"/>
                </a:cxn>
                <a:cxn ang="5400000">
                  <a:pos x="wd2" y="hd2"/>
                </a:cxn>
                <a:cxn ang="10800000">
                  <a:pos x="wd2" y="hd2"/>
                </a:cxn>
                <a:cxn ang="16200000">
                  <a:pos x="wd2" y="hd2"/>
                </a:cxn>
              </a:cxnLst>
              <a:rect l="0" t="0" r="r" b="b"/>
              <a:pathLst>
                <a:path w="21600" h="21425" extrusionOk="0">
                  <a:moveTo>
                    <a:pt x="0" y="38"/>
                  </a:moveTo>
                  <a:cubicBezTo>
                    <a:pt x="2739" y="-175"/>
                    <a:pt x="5477" y="509"/>
                    <a:pt x="8103" y="2062"/>
                  </a:cubicBezTo>
                  <a:cubicBezTo>
                    <a:pt x="13584" y="5303"/>
                    <a:pt x="18344" y="12132"/>
                    <a:pt x="21600" y="2142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82" name="GET …"/>
            <p:cNvSpPr txBox="1"/>
            <p:nvPr/>
          </p:nvSpPr>
          <p:spPr>
            <a:xfrm>
              <a:off x="5961884" y="3274101"/>
              <a:ext cx="229572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GET …</a:t>
              </a:r>
            </a:p>
          </p:txBody>
        </p:sp>
      </p:grpSp>
      <p:sp>
        <p:nvSpPr>
          <p:cNvPr id="2" name="矩形 1">
            <a:extLst>
              <a:ext uri="{FF2B5EF4-FFF2-40B4-BE49-F238E27FC236}">
                <a16:creationId xmlns:a16="http://schemas.microsoft.com/office/drawing/2014/main" id="{1CB3E254-18AE-4F64-B0FC-24498EC4B49D}"/>
              </a:ext>
            </a:extLst>
          </p:cNvPr>
          <p:cNvSpPr/>
          <p:nvPr/>
        </p:nvSpPr>
        <p:spPr>
          <a:xfrm>
            <a:off x="347721" y="2313799"/>
            <a:ext cx="23580885" cy="10893286"/>
          </a:xfrm>
          <a:prstGeom prst="rect">
            <a:avLst/>
          </a:prstGeom>
          <a:solidFill>
            <a:schemeClr val="bg1">
              <a:alpha val="82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4" name="图片 3">
            <a:extLst>
              <a:ext uri="{FF2B5EF4-FFF2-40B4-BE49-F238E27FC236}">
                <a16:creationId xmlns:a16="http://schemas.microsoft.com/office/drawing/2014/main" id="{6561C213-AFD7-47EE-BBD6-BB42571475A9}"/>
              </a:ext>
            </a:extLst>
          </p:cNvPr>
          <p:cNvPicPr>
            <a:picLocks noChangeAspect="1"/>
          </p:cNvPicPr>
          <p:nvPr/>
        </p:nvPicPr>
        <p:blipFill>
          <a:blip r:embed="rId5"/>
          <a:stretch>
            <a:fillRect/>
          </a:stretch>
        </p:blipFill>
        <p:spPr>
          <a:xfrm>
            <a:off x="1104283" y="2696237"/>
            <a:ext cx="8334329" cy="4276110"/>
          </a:xfrm>
          <a:prstGeom prst="rect">
            <a:avLst/>
          </a:prstGeom>
        </p:spPr>
      </p:pic>
      <p:pic>
        <p:nvPicPr>
          <p:cNvPr id="6" name="图片 5">
            <a:extLst>
              <a:ext uri="{FF2B5EF4-FFF2-40B4-BE49-F238E27FC236}">
                <a16:creationId xmlns:a16="http://schemas.microsoft.com/office/drawing/2014/main" id="{26F09BD4-B6BE-44ED-9BF6-5737506EB7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14452" y="2700784"/>
            <a:ext cx="12250235" cy="4240468"/>
          </a:xfrm>
          <a:prstGeom prst="rect">
            <a:avLst/>
          </a:prstGeom>
        </p:spPr>
      </p:pic>
      <p:pic>
        <p:nvPicPr>
          <p:cNvPr id="8" name="图片 7">
            <a:extLst>
              <a:ext uri="{FF2B5EF4-FFF2-40B4-BE49-F238E27FC236}">
                <a16:creationId xmlns:a16="http://schemas.microsoft.com/office/drawing/2014/main" id="{2F15C483-7EC4-4A12-96FB-85785AB343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84878" y="8328680"/>
            <a:ext cx="9344738" cy="4359208"/>
          </a:xfrm>
          <a:prstGeom prst="rect">
            <a:avLst/>
          </a:prstGeom>
        </p:spPr>
      </p:pic>
      <p:pic>
        <p:nvPicPr>
          <p:cNvPr id="10" name="图片 9">
            <a:extLst>
              <a:ext uri="{FF2B5EF4-FFF2-40B4-BE49-F238E27FC236}">
                <a16:creationId xmlns:a16="http://schemas.microsoft.com/office/drawing/2014/main" id="{0538EA97-38D2-4C83-AFA6-CC7FD399ECE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424626" y="7833448"/>
            <a:ext cx="7084210" cy="5117489"/>
          </a:xfrm>
          <a:prstGeom prst="rect">
            <a:avLst/>
          </a:prstGeom>
        </p:spPr>
      </p:pic>
      <p:sp>
        <p:nvSpPr>
          <p:cNvPr id="11" name="文本框 10">
            <a:extLst>
              <a:ext uri="{FF2B5EF4-FFF2-40B4-BE49-F238E27FC236}">
                <a16:creationId xmlns:a16="http://schemas.microsoft.com/office/drawing/2014/main" id="{C93B042A-764D-493E-9BEA-5DA3B1E5F0F4}"/>
              </a:ext>
            </a:extLst>
          </p:cNvPr>
          <p:cNvSpPr txBox="1"/>
          <p:nvPr/>
        </p:nvSpPr>
        <p:spPr>
          <a:xfrm>
            <a:off x="1666623" y="1922468"/>
            <a:ext cx="686096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mn-lt"/>
                <a:ea typeface="+mn-ea"/>
                <a:cs typeface="+mn-cs"/>
                <a:sym typeface="Helvetica Light"/>
              </a:rPr>
              <a:t>CSU, China Telecom</a:t>
            </a:r>
            <a:endParaRPr kumimoji="0" lang="zh-CN" alt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9" name="文本框 48">
            <a:extLst>
              <a:ext uri="{FF2B5EF4-FFF2-40B4-BE49-F238E27FC236}">
                <a16:creationId xmlns:a16="http://schemas.microsoft.com/office/drawing/2014/main" id="{D54CA85E-D10F-4200-936F-21166806FA62}"/>
              </a:ext>
            </a:extLst>
          </p:cNvPr>
          <p:cNvSpPr txBox="1"/>
          <p:nvPr/>
        </p:nvSpPr>
        <p:spPr>
          <a:xfrm>
            <a:off x="13909089" y="1915324"/>
            <a:ext cx="686096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mn-lt"/>
                <a:ea typeface="+mn-ea"/>
                <a:cs typeface="+mn-cs"/>
                <a:sym typeface="Helvetica Light"/>
              </a:rPr>
              <a:t>HNU, CERNET</a:t>
            </a:r>
            <a:endParaRPr kumimoji="0" lang="zh-CN" alt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50" name="文本框 49">
            <a:extLst>
              <a:ext uri="{FF2B5EF4-FFF2-40B4-BE49-F238E27FC236}">
                <a16:creationId xmlns:a16="http://schemas.microsoft.com/office/drawing/2014/main" id="{6AF673D6-F828-4ECF-A9B2-6AB6CF7CC69D}"/>
              </a:ext>
            </a:extLst>
          </p:cNvPr>
          <p:cNvSpPr txBox="1"/>
          <p:nvPr/>
        </p:nvSpPr>
        <p:spPr>
          <a:xfrm>
            <a:off x="2704254" y="7470298"/>
            <a:ext cx="686096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mn-lt"/>
                <a:ea typeface="+mn-ea"/>
                <a:cs typeface="+mn-cs"/>
                <a:sym typeface="Helvetica Light"/>
              </a:rPr>
              <a:t>Tsinghua, CERNET</a:t>
            </a:r>
            <a:endParaRPr kumimoji="0" lang="zh-CN" alt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51" name="文本框 50">
            <a:extLst>
              <a:ext uri="{FF2B5EF4-FFF2-40B4-BE49-F238E27FC236}">
                <a16:creationId xmlns:a16="http://schemas.microsoft.com/office/drawing/2014/main" id="{077275E1-B1FC-480C-A7DF-9A9F4FFCC8F9}"/>
              </a:ext>
            </a:extLst>
          </p:cNvPr>
          <p:cNvSpPr txBox="1"/>
          <p:nvPr/>
        </p:nvSpPr>
        <p:spPr>
          <a:xfrm>
            <a:off x="14322817" y="6946800"/>
            <a:ext cx="686096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mn-lt"/>
                <a:ea typeface="+mn-ea"/>
                <a:cs typeface="+mn-cs"/>
                <a:sym typeface="Helvetica Light"/>
              </a:rPr>
              <a:t>HNU, CERNET, 8.8.8.8</a:t>
            </a:r>
            <a:endParaRPr kumimoji="0" lang="zh-CN" alt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2" name="矩形 11">
            <a:extLst>
              <a:ext uri="{FF2B5EF4-FFF2-40B4-BE49-F238E27FC236}">
                <a16:creationId xmlns:a16="http://schemas.microsoft.com/office/drawing/2014/main" id="{AB34D165-657D-4696-B754-7412BF0E7BBF}"/>
              </a:ext>
            </a:extLst>
          </p:cNvPr>
          <p:cNvSpPr/>
          <p:nvPr/>
        </p:nvSpPr>
        <p:spPr>
          <a:xfrm>
            <a:off x="1836817" y="11323778"/>
            <a:ext cx="4822400" cy="1364110"/>
          </a:xfrm>
          <a:prstGeom prst="rect">
            <a:avLst/>
          </a:prstGeom>
          <a:noFill/>
          <a:ln w="76200" cap="flat">
            <a:solidFill>
              <a:srgbClr val="FF0000"/>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3" name="矩形 52">
            <a:extLst>
              <a:ext uri="{FF2B5EF4-FFF2-40B4-BE49-F238E27FC236}">
                <a16:creationId xmlns:a16="http://schemas.microsoft.com/office/drawing/2014/main" id="{C854255E-11A1-4D9F-9732-A392FFFC4752}"/>
              </a:ext>
            </a:extLst>
          </p:cNvPr>
          <p:cNvSpPr/>
          <p:nvPr/>
        </p:nvSpPr>
        <p:spPr>
          <a:xfrm>
            <a:off x="11000269" y="5386298"/>
            <a:ext cx="6109916" cy="987325"/>
          </a:xfrm>
          <a:prstGeom prst="rect">
            <a:avLst/>
          </a:prstGeom>
          <a:noFill/>
          <a:ln w="76200" cap="flat">
            <a:solidFill>
              <a:srgbClr val="FF0000"/>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4" name="矩形 53">
            <a:extLst>
              <a:ext uri="{FF2B5EF4-FFF2-40B4-BE49-F238E27FC236}">
                <a16:creationId xmlns:a16="http://schemas.microsoft.com/office/drawing/2014/main" id="{55F5A860-A31E-4CEB-B298-E1AA989A974D}"/>
              </a:ext>
            </a:extLst>
          </p:cNvPr>
          <p:cNvSpPr/>
          <p:nvPr/>
        </p:nvSpPr>
        <p:spPr>
          <a:xfrm>
            <a:off x="1046999" y="5387200"/>
            <a:ext cx="6109916" cy="987325"/>
          </a:xfrm>
          <a:prstGeom prst="rect">
            <a:avLst/>
          </a:prstGeom>
          <a:noFill/>
          <a:ln w="76200" cap="flat">
            <a:solidFill>
              <a:srgbClr val="FF0000"/>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5" name="矩形 54">
            <a:extLst>
              <a:ext uri="{FF2B5EF4-FFF2-40B4-BE49-F238E27FC236}">
                <a16:creationId xmlns:a16="http://schemas.microsoft.com/office/drawing/2014/main" id="{F0BBE149-0F2F-4076-A549-CCF5BE9511BB}"/>
              </a:ext>
            </a:extLst>
          </p:cNvPr>
          <p:cNvSpPr/>
          <p:nvPr/>
        </p:nvSpPr>
        <p:spPr>
          <a:xfrm>
            <a:off x="14757002" y="11005055"/>
            <a:ext cx="6209907" cy="1091659"/>
          </a:xfrm>
          <a:prstGeom prst="rect">
            <a:avLst/>
          </a:prstGeom>
          <a:noFill/>
          <a:ln w="76200" cap="flat">
            <a:solidFill>
              <a:srgbClr val="FF0000"/>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203237688"/>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DNS customized by location"/>
          <p:cNvSpPr txBox="1">
            <a:spLocks noGrp="1"/>
          </p:cNvSpPr>
          <p:nvPr>
            <p:ph type="title"/>
          </p:nvPr>
        </p:nvSpPr>
        <p:spPr>
          <a:prstGeom prst="rect">
            <a:avLst/>
          </a:prstGeom>
        </p:spPr>
        <p:txBody>
          <a:bodyPr/>
          <a:lstStyle/>
          <a:p>
            <a:r>
              <a:t>DNS customized by location</a:t>
            </a:r>
          </a:p>
        </p:txBody>
      </p:sp>
      <p:pic>
        <p:nvPicPr>
          <p:cNvPr id="749" name="droppedImage.tiff" descr="droppedImage.tiff"/>
          <p:cNvPicPr>
            <a:picLocks noChangeAspect="1"/>
          </p:cNvPicPr>
          <p:nvPr/>
        </p:nvPicPr>
        <p:blipFill>
          <a:blip r:embed="rId3">
            <a:extLst/>
          </a:blip>
          <a:srcRect l="13643" t="12994" r="7796"/>
          <a:stretch>
            <a:fillRect/>
          </a:stretch>
        </p:blipFill>
        <p:spPr>
          <a:xfrm>
            <a:off x="978490" y="5469136"/>
            <a:ext cx="3344246" cy="2777844"/>
          </a:xfrm>
          <a:prstGeom prst="rect">
            <a:avLst/>
          </a:prstGeom>
          <a:ln w="12700">
            <a:miter lim="400000"/>
          </a:ln>
        </p:spPr>
      </p:pic>
      <p:grpSp>
        <p:nvGrpSpPr>
          <p:cNvPr id="754" name="成组"/>
          <p:cNvGrpSpPr/>
          <p:nvPr/>
        </p:nvGrpSpPr>
        <p:grpSpPr>
          <a:xfrm>
            <a:off x="7946733" y="3513752"/>
            <a:ext cx="4636399" cy="6033400"/>
            <a:chOff x="0" y="0"/>
            <a:chExt cx="4636398" cy="6033398"/>
          </a:xfrm>
        </p:grpSpPr>
        <p:sp>
          <p:nvSpPr>
            <p:cNvPr id="750" name="形状"/>
            <p:cNvSpPr/>
            <p:nvPr/>
          </p:nvSpPr>
          <p:spPr>
            <a:xfrm>
              <a:off x="0" y="804488"/>
              <a:ext cx="4636399" cy="5079604"/>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5">
                <a:alpha val="6788"/>
              </a:schemeClr>
            </a:solidFill>
            <a:ln w="25400" cap="flat">
              <a:solidFill>
                <a:schemeClr val="accent5">
                  <a:alpha val="6788"/>
                </a:schemeClr>
              </a:solidFill>
              <a:prstDash val="solid"/>
              <a:miter lim="400000"/>
            </a:ln>
            <a:effectLst/>
          </p:spPr>
          <p:txBody>
            <a:bodyPr wrap="square" lIns="71437" tIns="71437" rIns="71437" bIns="71437" numCol="1" anchor="ctr">
              <a:noAutofit/>
            </a:bodyPr>
            <a:lstStyle/>
            <a:p>
              <a:pPr>
                <a:defRPr sz="3200"/>
              </a:pPr>
              <a:endParaRPr/>
            </a:p>
          </p:txBody>
        </p:sp>
        <p:sp>
          <p:nvSpPr>
            <p:cNvPr id="751" name="Client’s ISP"/>
            <p:cNvSpPr txBox="1"/>
            <p:nvPr/>
          </p:nvSpPr>
          <p:spPr>
            <a:xfrm>
              <a:off x="580852" y="-1"/>
              <a:ext cx="2885382"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a:latin typeface="Gill Sans"/>
                  <a:ea typeface="Gill Sans"/>
                  <a:cs typeface="Gill Sans"/>
                  <a:sym typeface="Gill Sans"/>
                </a:defRPr>
              </a:lvl1pPr>
            </a:lstStyle>
            <a:p>
              <a:r>
                <a:t>Client’s ISP</a:t>
              </a:r>
            </a:p>
          </p:txBody>
        </p:sp>
        <p:pic>
          <p:nvPicPr>
            <p:cNvPr id="752" name="图像" descr="图像"/>
            <p:cNvPicPr>
              <a:picLocks noChangeAspect="1"/>
            </p:cNvPicPr>
            <p:nvPr/>
          </p:nvPicPr>
          <p:blipFill>
            <a:blip r:embed="rId4">
              <a:extLst/>
            </a:blip>
            <a:stretch>
              <a:fillRect/>
            </a:stretch>
          </p:blipFill>
          <p:spPr>
            <a:xfrm>
              <a:off x="1157008" y="2182927"/>
              <a:ext cx="2322641" cy="2322641"/>
            </a:xfrm>
            <a:prstGeom prst="rect">
              <a:avLst/>
            </a:prstGeom>
            <a:ln w="12700" cap="flat">
              <a:noFill/>
              <a:miter lim="400000"/>
            </a:ln>
            <a:effectLst/>
          </p:spPr>
        </p:pic>
        <p:sp>
          <p:nvSpPr>
            <p:cNvPr id="753" name="Local DNS…"/>
            <p:cNvSpPr txBox="1"/>
            <p:nvPr/>
          </p:nvSpPr>
          <p:spPr>
            <a:xfrm>
              <a:off x="445227" y="4493523"/>
              <a:ext cx="3746203"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Local DNS </a:t>
              </a:r>
            </a:p>
            <a:p>
              <a:pPr>
                <a:defRPr sz="4800" b="1">
                  <a:latin typeface="Gill Sans"/>
                  <a:ea typeface="Gill Sans"/>
                  <a:cs typeface="Gill Sans"/>
                  <a:sym typeface="Gill Sans"/>
                </a:defRPr>
              </a:pPr>
              <a:r>
                <a:t>resolver</a:t>
              </a:r>
            </a:p>
          </p:txBody>
        </p:sp>
      </p:grpSp>
      <p:grpSp>
        <p:nvGrpSpPr>
          <p:cNvPr id="757" name="成组"/>
          <p:cNvGrpSpPr/>
          <p:nvPr/>
        </p:nvGrpSpPr>
        <p:grpSpPr>
          <a:xfrm>
            <a:off x="4299279" y="5093625"/>
            <a:ext cx="5497986" cy="1660140"/>
            <a:chOff x="0" y="17679"/>
            <a:chExt cx="5497984" cy="1660138"/>
          </a:xfrm>
        </p:grpSpPr>
        <p:sp>
          <p:nvSpPr>
            <p:cNvPr id="755" name="cdn.abc.com ?"/>
            <p:cNvSpPr txBox="1"/>
            <p:nvPr/>
          </p:nvSpPr>
          <p:spPr>
            <a:xfrm rot="21420000">
              <a:off x="508559" y="133900"/>
              <a:ext cx="4467672"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56" name="线条"/>
            <p:cNvSpPr/>
            <p:nvPr/>
          </p:nvSpPr>
          <p:spPr>
            <a:xfrm>
              <a:off x="0" y="1242901"/>
              <a:ext cx="5497985" cy="434918"/>
            </a:xfrm>
            <a:custGeom>
              <a:avLst/>
              <a:gdLst/>
              <a:ahLst/>
              <a:cxnLst>
                <a:cxn ang="0">
                  <a:pos x="wd2" y="hd2"/>
                </a:cxn>
                <a:cxn ang="5400000">
                  <a:pos x="wd2" y="hd2"/>
                </a:cxn>
                <a:cxn ang="10800000">
                  <a:pos x="wd2" y="hd2"/>
                </a:cxn>
                <a:cxn ang="16200000">
                  <a:pos x="wd2" y="hd2"/>
                </a:cxn>
              </a:cxnLst>
              <a:rect l="0" t="0" r="r" b="b"/>
              <a:pathLst>
                <a:path w="21600" h="21567" extrusionOk="0">
                  <a:moveTo>
                    <a:pt x="0" y="21567"/>
                  </a:moveTo>
                  <a:cubicBezTo>
                    <a:pt x="3652" y="7238"/>
                    <a:pt x="7455" y="-33"/>
                    <a:pt x="11279" y="0"/>
                  </a:cubicBezTo>
                  <a:cubicBezTo>
                    <a:pt x="14769" y="31"/>
                    <a:pt x="18243" y="6148"/>
                    <a:pt x="21600" y="18179"/>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764" name="成组"/>
          <p:cNvGrpSpPr/>
          <p:nvPr/>
        </p:nvGrpSpPr>
        <p:grpSpPr>
          <a:xfrm>
            <a:off x="10666052" y="2531299"/>
            <a:ext cx="9690380" cy="3733147"/>
            <a:chOff x="0" y="12699"/>
            <a:chExt cx="9690379" cy="3733145"/>
          </a:xfrm>
        </p:grpSpPr>
        <p:grpSp>
          <p:nvGrpSpPr>
            <p:cNvPr id="760" name="成组"/>
            <p:cNvGrpSpPr/>
            <p:nvPr/>
          </p:nvGrpSpPr>
          <p:grpSpPr>
            <a:xfrm>
              <a:off x="5979300" y="12699"/>
              <a:ext cx="3711080" cy="3113361"/>
              <a:chOff x="-239315" y="12699"/>
              <a:chExt cx="3711078" cy="3113359"/>
            </a:xfrm>
          </p:grpSpPr>
          <p:pic>
            <p:nvPicPr>
              <p:cNvPr id="758" name="图像" descr="图像"/>
              <p:cNvPicPr>
                <a:picLocks noChangeAspect="1"/>
              </p:cNvPicPr>
              <p:nvPr/>
            </p:nvPicPr>
            <p:blipFill>
              <a:blip r:embed="rId4">
                <a:extLst/>
              </a:blip>
              <a:stretch>
                <a:fillRect/>
              </a:stretch>
            </p:blipFill>
            <p:spPr>
              <a:xfrm>
                <a:off x="454903" y="803419"/>
                <a:ext cx="2322641" cy="2322641"/>
              </a:xfrm>
              <a:prstGeom prst="rect">
                <a:avLst/>
              </a:prstGeom>
              <a:ln w="12700" cap="flat">
                <a:noFill/>
                <a:miter lim="400000"/>
              </a:ln>
              <a:effectLst/>
            </p:spPr>
          </p:pic>
          <p:sp>
            <p:nvSpPr>
              <p:cNvPr id="759" name="TL resolver"/>
              <p:cNvSpPr txBox="1"/>
              <p:nvPr/>
            </p:nvSpPr>
            <p:spPr>
              <a:xfrm>
                <a:off x="-239316" y="12699"/>
                <a:ext cx="3711080"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latin typeface="Gill Sans"/>
                    <a:ea typeface="Gill Sans"/>
                    <a:cs typeface="Gill Sans"/>
                    <a:sym typeface="Gill Sans"/>
                  </a:defRPr>
                </a:lvl1pPr>
              </a:lstStyle>
              <a:p>
                <a:r>
                  <a:t>TL resolver</a:t>
                </a:r>
              </a:p>
            </p:txBody>
          </p:sp>
        </p:grpSp>
        <p:grpSp>
          <p:nvGrpSpPr>
            <p:cNvPr id="763" name="成组"/>
            <p:cNvGrpSpPr/>
            <p:nvPr/>
          </p:nvGrpSpPr>
          <p:grpSpPr>
            <a:xfrm>
              <a:off x="0" y="906763"/>
              <a:ext cx="7039171" cy="2839083"/>
              <a:chOff x="0" y="-1161263"/>
              <a:chExt cx="7039170" cy="2839082"/>
            </a:xfrm>
          </p:grpSpPr>
          <p:sp>
            <p:nvSpPr>
              <p:cNvPr id="761" name="cdn.abc.com ?"/>
              <p:cNvSpPr txBox="1"/>
              <p:nvPr/>
            </p:nvSpPr>
            <p:spPr>
              <a:xfrm rot="21420000">
                <a:off x="1658747" y="-1045044"/>
                <a:ext cx="4467673" cy="10064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5800" b="1">
                    <a:solidFill>
                      <a:schemeClr val="accent5"/>
                    </a:solidFill>
                    <a:latin typeface="Gill Sans"/>
                    <a:ea typeface="Gill Sans"/>
                    <a:cs typeface="Gill Sans"/>
                    <a:sym typeface="Gill Sans"/>
                  </a:defRPr>
                </a:pPr>
                <a:r>
                  <a:rPr sz="4800"/>
                  <a:t>cdn.abc.com</a:t>
                </a:r>
                <a:r>
                  <a:t> ?</a:t>
                </a:r>
              </a:p>
            </p:txBody>
          </p:sp>
          <p:sp>
            <p:nvSpPr>
              <p:cNvPr id="762" name="线条"/>
              <p:cNvSpPr/>
              <p:nvPr/>
            </p:nvSpPr>
            <p:spPr>
              <a:xfrm>
                <a:off x="0" y="-149019"/>
                <a:ext cx="7039171" cy="1826838"/>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767" name="成组"/>
          <p:cNvGrpSpPr/>
          <p:nvPr/>
        </p:nvGrpSpPr>
        <p:grpSpPr>
          <a:xfrm>
            <a:off x="10850562" y="4823400"/>
            <a:ext cx="7039171" cy="1826838"/>
            <a:chOff x="0" y="0"/>
            <a:chExt cx="7039170" cy="1826837"/>
          </a:xfrm>
        </p:grpSpPr>
        <p:sp>
          <p:nvSpPr>
            <p:cNvPr id="765" name="线条"/>
            <p:cNvSpPr/>
            <p:nvPr/>
          </p:nvSpPr>
          <p:spPr>
            <a:xfrm>
              <a:off x="0" y="-1"/>
              <a:ext cx="7039171" cy="1826839"/>
            </a:xfrm>
            <a:custGeom>
              <a:avLst/>
              <a:gdLst/>
              <a:ahLst/>
              <a:cxnLst>
                <a:cxn ang="0">
                  <a:pos x="wd2" y="hd2"/>
                </a:cxn>
                <a:cxn ang="5400000">
                  <a:pos x="wd2" y="hd2"/>
                </a:cxn>
                <a:cxn ang="10800000">
                  <a:pos x="wd2" y="hd2"/>
                </a:cxn>
                <a:cxn ang="16200000">
                  <a:pos x="wd2" y="hd2"/>
                </a:cxn>
              </a:cxnLst>
              <a:rect l="0" t="0" r="r" b="b"/>
              <a:pathLst>
                <a:path w="21600" h="20998" extrusionOk="0">
                  <a:moveTo>
                    <a:pt x="0" y="20998"/>
                  </a:moveTo>
                  <a:cubicBezTo>
                    <a:pt x="2755" y="14653"/>
                    <a:pt x="5716" y="9658"/>
                    <a:pt x="8810" y="6135"/>
                  </a:cubicBezTo>
                  <a:cubicBezTo>
                    <a:pt x="12951" y="1421"/>
                    <a:pt x="17277" y="-602"/>
                    <a:pt x="21600" y="155"/>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66" name="x.cdn.net"/>
            <p:cNvSpPr txBox="1"/>
            <p:nvPr/>
          </p:nvSpPr>
          <p:spPr>
            <a:xfrm rot="21420000">
              <a:off x="2681035" y="470506"/>
              <a:ext cx="2998193"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a:t>
              </a:r>
            </a:p>
          </p:txBody>
        </p:sp>
      </p:grpSp>
      <p:grpSp>
        <p:nvGrpSpPr>
          <p:cNvPr id="773" name="成组"/>
          <p:cNvGrpSpPr/>
          <p:nvPr/>
        </p:nvGrpSpPr>
        <p:grpSpPr>
          <a:xfrm>
            <a:off x="10850562" y="5966730"/>
            <a:ext cx="12489665" cy="4451400"/>
            <a:chOff x="0" y="1285724"/>
            <a:chExt cx="12489663" cy="4451399"/>
          </a:xfrm>
        </p:grpSpPr>
        <p:grpSp>
          <p:nvGrpSpPr>
            <p:cNvPr id="770" name="成组"/>
            <p:cNvGrpSpPr/>
            <p:nvPr/>
          </p:nvGrpSpPr>
          <p:grpSpPr>
            <a:xfrm>
              <a:off x="7833676" y="2814607"/>
              <a:ext cx="4655988" cy="2922518"/>
              <a:chOff x="0" y="801777"/>
              <a:chExt cx="4655987" cy="2922516"/>
            </a:xfrm>
          </p:grpSpPr>
          <p:pic>
            <p:nvPicPr>
              <p:cNvPr id="768" name="图像" descr="图像"/>
              <p:cNvPicPr>
                <a:picLocks noChangeAspect="1"/>
              </p:cNvPicPr>
              <p:nvPr/>
            </p:nvPicPr>
            <p:blipFill>
              <a:blip r:embed="rId4">
                <a:extLst/>
              </a:blip>
              <a:stretch>
                <a:fillRect/>
              </a:stretch>
            </p:blipFill>
            <p:spPr>
              <a:xfrm>
                <a:off x="0" y="1401654"/>
                <a:ext cx="2322641" cy="2322641"/>
              </a:xfrm>
              <a:prstGeom prst="rect">
                <a:avLst/>
              </a:prstGeom>
              <a:ln w="12700" cap="flat">
                <a:noFill/>
                <a:miter lim="400000"/>
              </a:ln>
              <a:effectLst/>
            </p:spPr>
          </p:pic>
          <p:sp>
            <p:nvSpPr>
              <p:cNvPr id="769" name="CDN…"/>
              <p:cNvSpPr txBox="1"/>
              <p:nvPr/>
            </p:nvSpPr>
            <p:spPr>
              <a:xfrm>
                <a:off x="1979859" y="801777"/>
                <a:ext cx="2676129"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resolver</a:t>
                </a:r>
              </a:p>
            </p:txBody>
          </p:sp>
        </p:grpSp>
        <p:sp>
          <p:nvSpPr>
            <p:cNvPr id="771" name="线条"/>
            <p:cNvSpPr/>
            <p:nvPr/>
          </p:nvSpPr>
          <p:spPr>
            <a:xfrm>
              <a:off x="0" y="1880855"/>
              <a:ext cx="8624050" cy="1916975"/>
            </a:xfrm>
            <a:custGeom>
              <a:avLst/>
              <a:gdLst/>
              <a:ahLst/>
              <a:cxnLst>
                <a:cxn ang="0">
                  <a:pos x="wd2" y="hd2"/>
                </a:cxn>
                <a:cxn ang="5400000">
                  <a:pos x="wd2" y="hd2"/>
                </a:cxn>
                <a:cxn ang="10800000">
                  <a:pos x="wd2" y="hd2"/>
                </a:cxn>
                <a:cxn ang="16200000">
                  <a:pos x="wd2" y="hd2"/>
                </a:cxn>
              </a:cxnLst>
              <a:rect l="0" t="0" r="r" b="b"/>
              <a:pathLst>
                <a:path w="21600" h="20400" extrusionOk="0">
                  <a:moveTo>
                    <a:pt x="0" y="2773"/>
                  </a:moveTo>
                  <a:cubicBezTo>
                    <a:pt x="4241" y="-1200"/>
                    <a:pt x="8641" y="-900"/>
                    <a:pt x="12850" y="3651"/>
                  </a:cubicBezTo>
                  <a:cubicBezTo>
                    <a:pt x="15974" y="7028"/>
                    <a:pt x="18935" y="12696"/>
                    <a:pt x="21600" y="20400"/>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72" name="x.cdn.net ?"/>
            <p:cNvSpPr txBox="1"/>
            <p:nvPr/>
          </p:nvSpPr>
          <p:spPr>
            <a:xfrm rot="21420000">
              <a:off x="4575899" y="1383950"/>
              <a:ext cx="3775671"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x.cdn.net ?  </a:t>
              </a:r>
            </a:p>
          </p:txBody>
        </p:sp>
      </p:grpSp>
      <p:grpSp>
        <p:nvGrpSpPr>
          <p:cNvPr id="776" name="成组"/>
          <p:cNvGrpSpPr/>
          <p:nvPr/>
        </p:nvGrpSpPr>
        <p:grpSpPr>
          <a:xfrm>
            <a:off x="10805034" y="6877760"/>
            <a:ext cx="8441975" cy="1878813"/>
            <a:chOff x="0" y="0"/>
            <a:chExt cx="8441973" cy="1878812"/>
          </a:xfrm>
        </p:grpSpPr>
        <p:sp>
          <p:nvSpPr>
            <p:cNvPr id="774" name="线条"/>
            <p:cNvSpPr/>
            <p:nvPr/>
          </p:nvSpPr>
          <p:spPr>
            <a:xfrm>
              <a:off x="0" y="0"/>
              <a:ext cx="8441974" cy="1878813"/>
            </a:xfrm>
            <a:custGeom>
              <a:avLst/>
              <a:gdLst/>
              <a:ahLst/>
              <a:cxnLst>
                <a:cxn ang="0">
                  <a:pos x="wd2" y="hd2"/>
                </a:cxn>
                <a:cxn ang="5400000">
                  <a:pos x="wd2" y="hd2"/>
                </a:cxn>
                <a:cxn ang="10800000">
                  <a:pos x="wd2" y="hd2"/>
                </a:cxn>
                <a:cxn ang="16200000">
                  <a:pos x="wd2" y="hd2"/>
                </a:cxn>
              </a:cxnLst>
              <a:rect l="0" t="0" r="r" b="b"/>
              <a:pathLst>
                <a:path w="21600" h="20333" extrusionOk="0">
                  <a:moveTo>
                    <a:pt x="0" y="2954"/>
                  </a:moveTo>
                  <a:cubicBezTo>
                    <a:pt x="4328" y="-1267"/>
                    <a:pt x="8833" y="-961"/>
                    <a:pt x="13127" y="3846"/>
                  </a:cubicBezTo>
                  <a:cubicBezTo>
                    <a:pt x="16155" y="7236"/>
                    <a:pt x="19021" y="12814"/>
                    <a:pt x="21600" y="20333"/>
                  </a:cubicBezTo>
                </a:path>
              </a:pathLst>
            </a:custGeom>
            <a:noFill/>
            <a:ln w="88900" cap="flat">
              <a:solidFill>
                <a:schemeClr val="accent5"/>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775" name="l.m.n.o"/>
            <p:cNvSpPr txBox="1"/>
            <p:nvPr/>
          </p:nvSpPr>
          <p:spPr>
            <a:xfrm rot="21420000">
              <a:off x="3372456" y="469712"/>
              <a:ext cx="223738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r>
                <a:t>l.m.n.o</a:t>
              </a:r>
            </a:p>
          </p:txBody>
        </p:sp>
      </p:grpSp>
      <p:sp>
        <p:nvSpPr>
          <p:cNvPr id="777" name="DNS response depends on Local DNS resolver’s guessed location"/>
          <p:cNvSpPr txBox="1"/>
          <p:nvPr/>
        </p:nvSpPr>
        <p:spPr>
          <a:xfrm>
            <a:off x="551324" y="11353303"/>
            <a:ext cx="23281351"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6400" b="1">
                <a:solidFill>
                  <a:schemeClr val="accent5"/>
                </a:solidFill>
                <a:latin typeface="Gill Sans"/>
                <a:ea typeface="Gill Sans"/>
                <a:cs typeface="Gill Sans"/>
                <a:sym typeface="Gill Sans"/>
              </a:defRPr>
            </a:lvl1pPr>
          </a:lstStyle>
          <a:p>
            <a:r>
              <a:t>DNS response depends on Local DNS resolver’s guessed location</a:t>
            </a:r>
          </a:p>
        </p:txBody>
      </p:sp>
      <p:grpSp>
        <p:nvGrpSpPr>
          <p:cNvPr id="783" name="成组"/>
          <p:cNvGrpSpPr/>
          <p:nvPr/>
        </p:nvGrpSpPr>
        <p:grpSpPr>
          <a:xfrm>
            <a:off x="4305876" y="7190926"/>
            <a:ext cx="12219083" cy="5645516"/>
            <a:chOff x="0" y="0"/>
            <a:chExt cx="12219081" cy="5645514"/>
          </a:xfrm>
        </p:grpSpPr>
        <p:grpSp>
          <p:nvGrpSpPr>
            <p:cNvPr id="780" name="成组"/>
            <p:cNvGrpSpPr/>
            <p:nvPr/>
          </p:nvGrpSpPr>
          <p:grpSpPr>
            <a:xfrm>
              <a:off x="8074063" y="2377940"/>
              <a:ext cx="4145019" cy="3267575"/>
              <a:chOff x="-4485735" y="226683"/>
              <a:chExt cx="4145018" cy="3267573"/>
            </a:xfrm>
          </p:grpSpPr>
          <p:pic>
            <p:nvPicPr>
              <p:cNvPr id="778" name="图像" descr="图像"/>
              <p:cNvPicPr>
                <a:picLocks noChangeAspect="1"/>
              </p:cNvPicPr>
              <p:nvPr/>
            </p:nvPicPr>
            <p:blipFill>
              <a:blip r:embed="rId4">
                <a:extLst/>
              </a:blip>
              <a:stretch>
                <a:fillRect/>
              </a:stretch>
            </p:blipFill>
            <p:spPr>
              <a:xfrm>
                <a:off x="-4485736" y="1171616"/>
                <a:ext cx="2322641" cy="2322641"/>
              </a:xfrm>
              <a:prstGeom prst="rect">
                <a:avLst/>
              </a:prstGeom>
              <a:ln w="12700" cap="flat">
                <a:noFill/>
                <a:miter lim="400000"/>
              </a:ln>
              <a:effectLst/>
            </p:spPr>
          </p:pic>
          <p:sp>
            <p:nvSpPr>
              <p:cNvPr id="779" name="CDN…"/>
              <p:cNvSpPr txBox="1"/>
              <p:nvPr/>
            </p:nvSpPr>
            <p:spPr>
              <a:xfrm>
                <a:off x="-2627512" y="226683"/>
                <a:ext cx="2286795"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a:defRPr sz="4800" b="1">
                    <a:latin typeface="Gill Sans"/>
                    <a:ea typeface="Gill Sans"/>
                    <a:cs typeface="Gill Sans"/>
                    <a:sym typeface="Gill Sans"/>
                  </a:defRPr>
                </a:pPr>
                <a:r>
                  <a:t>CDN </a:t>
                </a:r>
              </a:p>
              <a:p>
                <a:pPr>
                  <a:defRPr sz="4800" b="1">
                    <a:latin typeface="Gill Sans"/>
                    <a:ea typeface="Gill Sans"/>
                    <a:cs typeface="Gill Sans"/>
                    <a:sym typeface="Gill Sans"/>
                  </a:defRPr>
                </a:pPr>
                <a:r>
                  <a:t>cluster</a:t>
                </a:r>
              </a:p>
            </p:txBody>
          </p:sp>
        </p:grpSp>
        <p:sp>
          <p:nvSpPr>
            <p:cNvPr id="781" name="线条"/>
            <p:cNvSpPr/>
            <p:nvPr/>
          </p:nvSpPr>
          <p:spPr>
            <a:xfrm>
              <a:off x="0" y="0"/>
              <a:ext cx="8889581" cy="4464540"/>
            </a:xfrm>
            <a:custGeom>
              <a:avLst/>
              <a:gdLst/>
              <a:ahLst/>
              <a:cxnLst>
                <a:cxn ang="0">
                  <a:pos x="wd2" y="hd2"/>
                </a:cxn>
                <a:cxn ang="5400000">
                  <a:pos x="wd2" y="hd2"/>
                </a:cxn>
                <a:cxn ang="10800000">
                  <a:pos x="wd2" y="hd2"/>
                </a:cxn>
                <a:cxn ang="16200000">
                  <a:pos x="wd2" y="hd2"/>
                </a:cxn>
              </a:cxnLst>
              <a:rect l="0" t="0" r="r" b="b"/>
              <a:pathLst>
                <a:path w="21600" h="21425" extrusionOk="0">
                  <a:moveTo>
                    <a:pt x="0" y="38"/>
                  </a:moveTo>
                  <a:cubicBezTo>
                    <a:pt x="2739" y="-175"/>
                    <a:pt x="5477" y="509"/>
                    <a:pt x="8103" y="2062"/>
                  </a:cubicBezTo>
                  <a:cubicBezTo>
                    <a:pt x="13584" y="5303"/>
                    <a:pt x="18344" y="12132"/>
                    <a:pt x="21600" y="21425"/>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82" name="GET …"/>
            <p:cNvSpPr txBox="1"/>
            <p:nvPr/>
          </p:nvSpPr>
          <p:spPr>
            <a:xfrm>
              <a:off x="5961884" y="3274101"/>
              <a:ext cx="229572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GET …</a:t>
              </a:r>
            </a:p>
          </p:txBody>
        </p:sp>
      </p:grpSp>
      <p:sp>
        <p:nvSpPr>
          <p:cNvPr id="784" name="What if the client isn’t using the local DNS resolver?"/>
          <p:cNvSpPr txBox="1"/>
          <p:nvPr/>
        </p:nvSpPr>
        <p:spPr>
          <a:xfrm>
            <a:off x="4323925" y="4633912"/>
            <a:ext cx="15736150" cy="4448176"/>
          </a:xfrm>
          <a:prstGeom prst="rect">
            <a:avLst/>
          </a:prstGeom>
          <a:solidFill>
            <a:schemeClr val="accent4"/>
          </a:solidFill>
          <a:ln w="12700">
            <a:miter lim="400000"/>
          </a:ln>
          <a:effectLst>
            <a:outerShdw blurRad="190500" dist="152400" dir="5400000" rotWithShape="0">
              <a:srgbClr val="000000"/>
            </a:outerShdw>
          </a:effectLst>
          <a:extLst>
            <a:ext uri="{C572A759-6A51-4108-AA02-DFA0A04FC94B}">
              <ma14:wrappingTextBoxFlag xmlns:ma14="http://schemas.microsoft.com/office/mac/drawingml/2011/main" xmlns="" val="1"/>
            </a:ext>
          </a:extLst>
        </p:spPr>
        <p:txBody>
          <a:bodyPr lIns="71437" tIns="71437" rIns="71437" bIns="71437" anchor="ctr">
            <a:spAutoFit/>
          </a:bodyPr>
          <a:lstStyle/>
          <a:p>
            <a:pPr lvl="1" algn="l" defTabSz="457200">
              <a:spcBef>
                <a:spcPts val="2400"/>
              </a:spcBef>
              <a:defRPr sz="9800" b="1">
                <a:solidFill>
                  <a:srgbClr val="FFFFFF"/>
                </a:solidFill>
                <a:latin typeface="Gill Sans"/>
                <a:ea typeface="Gill Sans"/>
                <a:cs typeface="Gill Sans"/>
                <a:sym typeface="Gill Sans"/>
              </a:defRPr>
            </a:pPr>
            <a:r>
              <a:t>What if the client isn’t using the local DNS resolver?</a:t>
            </a:r>
          </a:p>
        </p:txBody>
      </p:sp>
    </p:spTree>
    <p:extLst>
      <p:ext uri="{BB962C8B-B14F-4D97-AF65-F5344CB8AC3E}">
        <p14:creationId xmlns:p14="http://schemas.microsoft.com/office/powerpoint/2010/main" val="290260248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4" grpId="0"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 name="Anycast routing based approach"/>
          <p:cNvSpPr txBox="1">
            <a:spLocks noGrp="1"/>
          </p:cNvSpPr>
          <p:nvPr>
            <p:ph type="title"/>
          </p:nvPr>
        </p:nvSpPr>
        <p:spPr>
          <a:prstGeom prst="rect">
            <a:avLst/>
          </a:prstGeom>
        </p:spPr>
        <p:txBody>
          <a:bodyPr/>
          <a:lstStyle/>
          <a:p>
            <a:r>
              <a:rPr b="1"/>
              <a:t>Anycast</a:t>
            </a:r>
            <a:r>
              <a:t> routing based approach</a:t>
            </a:r>
          </a:p>
        </p:txBody>
      </p:sp>
      <p:sp>
        <p:nvSpPr>
          <p:cNvPr id="789" name="Feel free to try this and discuss in the course forums! :)"/>
          <p:cNvSpPr txBox="1"/>
          <p:nvPr/>
        </p:nvSpPr>
        <p:spPr>
          <a:xfrm>
            <a:off x="2283066" y="10916260"/>
            <a:ext cx="19817868"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6400" b="1">
                <a:solidFill>
                  <a:schemeClr val="accent5"/>
                </a:solidFill>
                <a:latin typeface="Gill Sans"/>
                <a:ea typeface="Gill Sans"/>
                <a:cs typeface="Gill Sans"/>
                <a:sym typeface="Gill Sans"/>
              </a:defRPr>
            </a:lvl1pPr>
          </a:lstStyle>
          <a:p>
            <a:r>
              <a:t>Feel free to try this and discuss in the course forums! :)</a:t>
            </a:r>
          </a:p>
        </p:txBody>
      </p:sp>
      <p:grpSp>
        <p:nvGrpSpPr>
          <p:cNvPr id="797" name="成组"/>
          <p:cNvGrpSpPr/>
          <p:nvPr/>
        </p:nvGrpSpPr>
        <p:grpSpPr>
          <a:xfrm>
            <a:off x="1334698" y="3024741"/>
            <a:ext cx="22608821" cy="6571837"/>
            <a:chOff x="0" y="12699"/>
            <a:chExt cx="22608820" cy="6571836"/>
          </a:xfrm>
        </p:grpSpPr>
        <p:sp>
          <p:nvSpPr>
            <p:cNvPr id="790" name="成组"/>
            <p:cNvSpPr txBox="1"/>
            <p:nvPr/>
          </p:nvSpPr>
          <p:spPr>
            <a:xfrm>
              <a:off x="9722686" y="12699"/>
              <a:ext cx="12886135" cy="800101"/>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 val="1"/>
              </a:ext>
            </a:extLst>
          </p:spPr>
          <p:txBody>
            <a:bodyPr wrap="none" lIns="50800" tIns="50800" rIns="50800" bIns="50800" numCol="1" anchor="ctr">
              <a:spAutoFit/>
            </a:bodyPr>
            <a:lstStyle/>
            <a:p>
              <a:pPr>
                <a:defRPr sz="4800" b="1">
                  <a:solidFill>
                    <a:srgbClr val="53585F"/>
                  </a:solidFill>
                  <a:latin typeface="Gill Sans"/>
                  <a:ea typeface="Gill Sans"/>
                  <a:cs typeface="Gill Sans"/>
                  <a:sym typeface="Gill Sans"/>
                </a:defRPr>
              </a:pPr>
              <a:r>
                <a:t>Adapted from </a:t>
              </a:r>
              <a:r>
                <a:rPr u="sng">
                  <a:hlinkClick r:id="rId3"/>
                </a:rPr>
                <a:t>http://stackoverflow.com/</a:t>
              </a:r>
            </a:p>
          </p:txBody>
        </p:sp>
        <p:grpSp>
          <p:nvGrpSpPr>
            <p:cNvPr id="796" name="成组"/>
            <p:cNvGrpSpPr/>
            <p:nvPr/>
          </p:nvGrpSpPr>
          <p:grpSpPr>
            <a:xfrm>
              <a:off x="0" y="819833"/>
              <a:ext cx="21714604" cy="5764704"/>
              <a:chOff x="0" y="0"/>
              <a:chExt cx="21714603" cy="5764703"/>
            </a:xfrm>
          </p:grpSpPr>
          <p:sp>
            <p:nvSpPr>
              <p:cNvPr id="791" name="矩形"/>
              <p:cNvSpPr/>
              <p:nvPr/>
            </p:nvSpPr>
            <p:spPr>
              <a:xfrm>
                <a:off x="0" y="258786"/>
                <a:ext cx="21714604" cy="5505918"/>
              </a:xfrm>
              <a:prstGeom prst="rect">
                <a:avLst/>
              </a:prstGeom>
              <a:solidFill>
                <a:srgbClr val="FFFFFF"/>
              </a:solidFill>
              <a:ln w="12700" cap="flat">
                <a:noFill/>
                <a:miter lim="400000"/>
              </a:ln>
              <a:effectLst>
                <a:outerShdw blurRad="190500" dist="254000" dir="5400000" rotWithShape="0">
                  <a:srgbClr val="000000"/>
                </a:outerShdw>
              </a:effectLst>
            </p:spPr>
            <p:txBody>
              <a:bodyPr wrap="square" lIns="71437" tIns="71437" rIns="71437" bIns="71437" numCol="1" anchor="ctr">
                <a:noAutofit/>
              </a:bodyPr>
              <a:lstStyle/>
              <a:p>
                <a:pPr>
                  <a:defRPr sz="3200">
                    <a:solidFill>
                      <a:srgbClr val="FFFFFF"/>
                    </a:solidFill>
                  </a:defRPr>
                </a:pPr>
                <a:endParaRPr/>
              </a:p>
            </p:txBody>
          </p:sp>
          <p:grpSp>
            <p:nvGrpSpPr>
              <p:cNvPr id="795" name="成组"/>
              <p:cNvGrpSpPr/>
              <p:nvPr/>
            </p:nvGrpSpPr>
            <p:grpSpPr>
              <a:xfrm>
                <a:off x="112031" y="0"/>
                <a:ext cx="21491883" cy="5620935"/>
                <a:chOff x="0" y="0"/>
                <a:chExt cx="21491882" cy="5620934"/>
              </a:xfrm>
            </p:grpSpPr>
            <p:pic>
              <p:nvPicPr>
                <p:cNvPr id="792" name="Screen Shot 2015-08-24 at 3.40.32 PM.png" descr="Screen Shot 2015-08-24 at 3.40.32 PM.png"/>
                <p:cNvPicPr>
                  <a:picLocks noChangeAspect="1"/>
                </p:cNvPicPr>
                <p:nvPr/>
              </p:nvPicPr>
              <p:blipFill>
                <a:blip r:embed="rId4">
                  <a:extLst/>
                </a:blip>
                <a:stretch>
                  <a:fillRect/>
                </a:stretch>
              </p:blipFill>
              <p:spPr>
                <a:xfrm>
                  <a:off x="0" y="0"/>
                  <a:ext cx="20775641" cy="1916470"/>
                </a:xfrm>
                <a:prstGeom prst="rect">
                  <a:avLst/>
                </a:prstGeom>
                <a:ln w="12700" cap="flat">
                  <a:noFill/>
                  <a:miter lim="400000"/>
                </a:ln>
                <a:effectLst/>
              </p:spPr>
            </p:pic>
            <p:pic>
              <p:nvPicPr>
                <p:cNvPr id="793" name="Screen Shot 2015-08-24 at 3.41.51 PM.png" descr="Screen Shot 2015-08-24 at 3.41.51 PM.png"/>
                <p:cNvPicPr>
                  <a:picLocks noChangeAspect="1"/>
                </p:cNvPicPr>
                <p:nvPr/>
              </p:nvPicPr>
              <p:blipFill>
                <a:blip r:embed="rId5">
                  <a:extLst/>
                </a:blip>
                <a:stretch>
                  <a:fillRect/>
                </a:stretch>
              </p:blipFill>
              <p:spPr>
                <a:xfrm>
                  <a:off x="21805" y="2599025"/>
                  <a:ext cx="21470078" cy="1287448"/>
                </a:xfrm>
                <a:prstGeom prst="rect">
                  <a:avLst/>
                </a:prstGeom>
                <a:ln w="12700" cap="flat">
                  <a:noFill/>
                  <a:miter lim="400000"/>
                </a:ln>
                <a:effectLst/>
              </p:spPr>
            </p:pic>
            <p:pic>
              <p:nvPicPr>
                <p:cNvPr id="794" name="Screen Shot 2015-08-24 at 3.42.09 PM.png" descr="Screen Shot 2015-08-24 at 3.42.09 PM.png"/>
                <p:cNvPicPr>
                  <a:picLocks noChangeAspect="1"/>
                </p:cNvPicPr>
                <p:nvPr/>
              </p:nvPicPr>
              <p:blipFill>
                <a:blip r:embed="rId6">
                  <a:extLst/>
                </a:blip>
                <a:stretch>
                  <a:fillRect/>
                </a:stretch>
              </p:blipFill>
              <p:spPr>
                <a:xfrm>
                  <a:off x="12504791" y="4008034"/>
                  <a:ext cx="8851901" cy="1612901"/>
                </a:xfrm>
                <a:prstGeom prst="rect">
                  <a:avLst/>
                </a:prstGeom>
                <a:ln w="12700" cap="flat">
                  <a:noFill/>
                  <a:miter lim="400000"/>
                </a:ln>
                <a:effectLst/>
              </p:spPr>
            </p:pic>
          </p:grpSp>
        </p:gr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9" grpId="1"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5" name="成组"/>
          <p:cNvGrpSpPr/>
          <p:nvPr/>
        </p:nvGrpSpPr>
        <p:grpSpPr>
          <a:xfrm>
            <a:off x="6697901" y="10179732"/>
            <a:ext cx="15297195" cy="5216788"/>
            <a:chOff x="0" y="0"/>
            <a:chExt cx="15297193" cy="5216786"/>
          </a:xfrm>
        </p:grpSpPr>
        <p:sp>
          <p:nvSpPr>
            <p:cNvPr id="801" name="形状"/>
            <p:cNvSpPr/>
            <p:nvPr/>
          </p:nvSpPr>
          <p:spPr>
            <a:xfrm>
              <a:off x="1499617" y="137183"/>
              <a:ext cx="4636399" cy="5079604"/>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2">
                <a:hueOff val="-554920"/>
                <a:satOff val="-21482"/>
                <a:lumOff val="-6228"/>
                <a:alpha val="16734"/>
              </a:schemeClr>
            </a:solidFill>
            <a:ln w="25400" cap="flat">
              <a:solidFill>
                <a:schemeClr val="accent2">
                  <a:hueOff val="-554920"/>
                  <a:satOff val="-21482"/>
                  <a:lumOff val="-6228"/>
                  <a:alpha val="16734"/>
                </a:schemeClr>
              </a:solidFill>
              <a:prstDash val="solid"/>
              <a:miter lim="400000"/>
            </a:ln>
            <a:effectLst/>
          </p:spPr>
          <p:txBody>
            <a:bodyPr wrap="square" lIns="71437" tIns="71437" rIns="71437" bIns="71437" numCol="1" anchor="ctr">
              <a:noAutofit/>
            </a:bodyPr>
            <a:lstStyle/>
            <a:p>
              <a:pPr>
                <a:defRPr sz="3200"/>
              </a:pPr>
              <a:endParaRPr/>
            </a:p>
          </p:txBody>
        </p:sp>
        <p:grpSp>
          <p:nvGrpSpPr>
            <p:cNvPr id="804" name="成组"/>
            <p:cNvGrpSpPr/>
            <p:nvPr/>
          </p:nvGrpSpPr>
          <p:grpSpPr>
            <a:xfrm>
              <a:off x="0" y="0"/>
              <a:ext cx="15297194" cy="2752595"/>
              <a:chOff x="0" y="-975439"/>
              <a:chExt cx="15297193" cy="2752594"/>
            </a:xfrm>
          </p:grpSpPr>
          <p:sp>
            <p:nvSpPr>
              <p:cNvPr id="802" name="l.m.n.o"/>
              <p:cNvSpPr txBox="1"/>
              <p:nvPr/>
            </p:nvSpPr>
            <p:spPr>
              <a:xfrm rot="21420000">
                <a:off x="13039326" y="877808"/>
                <a:ext cx="223738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l.m.n.o</a:t>
                </a:r>
              </a:p>
            </p:txBody>
          </p:sp>
          <p:sp>
            <p:nvSpPr>
              <p:cNvPr id="803" name="线条"/>
              <p:cNvSpPr/>
              <p:nvPr/>
            </p:nvSpPr>
            <p:spPr>
              <a:xfrm>
                <a:off x="0" y="-975440"/>
                <a:ext cx="12794382" cy="2653260"/>
              </a:xfrm>
              <a:custGeom>
                <a:avLst/>
                <a:gdLst/>
                <a:ahLst/>
                <a:cxnLst>
                  <a:cxn ang="0">
                    <a:pos x="wd2" y="hd2"/>
                  </a:cxn>
                  <a:cxn ang="5400000">
                    <a:pos x="wd2" y="hd2"/>
                  </a:cxn>
                  <a:cxn ang="10800000">
                    <a:pos x="wd2" y="hd2"/>
                  </a:cxn>
                  <a:cxn ang="16200000">
                    <a:pos x="wd2" y="hd2"/>
                  </a:cxn>
                </a:cxnLst>
                <a:rect l="0" t="0" r="r" b="b"/>
                <a:pathLst>
                  <a:path w="21600" h="20741" extrusionOk="0">
                    <a:moveTo>
                      <a:pt x="0" y="20741"/>
                    </a:moveTo>
                    <a:cubicBezTo>
                      <a:pt x="1615" y="19582"/>
                      <a:pt x="3230" y="18450"/>
                      <a:pt x="4847" y="17341"/>
                    </a:cubicBezTo>
                    <a:cubicBezTo>
                      <a:pt x="7233" y="15705"/>
                      <a:pt x="9646" y="14084"/>
                      <a:pt x="11843" y="9444"/>
                    </a:cubicBezTo>
                    <a:cubicBezTo>
                      <a:pt x="13750" y="5417"/>
                      <a:pt x="15561" y="-859"/>
                      <a:pt x="17662" y="98"/>
                    </a:cubicBezTo>
                    <a:cubicBezTo>
                      <a:pt x="19846" y="1093"/>
                      <a:pt x="21531" y="9437"/>
                      <a:pt x="21600" y="19594"/>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sp>
        <p:nvSpPr>
          <p:cNvPr id="806" name="Anycast routing based approach"/>
          <p:cNvSpPr txBox="1">
            <a:spLocks noGrp="1"/>
          </p:cNvSpPr>
          <p:nvPr>
            <p:ph type="title"/>
          </p:nvPr>
        </p:nvSpPr>
        <p:spPr>
          <a:prstGeom prst="rect">
            <a:avLst/>
          </a:prstGeom>
        </p:spPr>
        <p:txBody>
          <a:bodyPr/>
          <a:lstStyle/>
          <a:p>
            <a:r>
              <a:rPr b="1"/>
              <a:t>Anycast</a:t>
            </a:r>
            <a:r>
              <a:t> routing based approach</a:t>
            </a:r>
          </a:p>
        </p:txBody>
      </p:sp>
      <p:pic>
        <p:nvPicPr>
          <p:cNvPr id="807" name="droppedImage.tiff" descr="droppedImage.tiff"/>
          <p:cNvPicPr>
            <a:picLocks noChangeAspect="1"/>
          </p:cNvPicPr>
          <p:nvPr/>
        </p:nvPicPr>
        <p:blipFill>
          <a:blip r:embed="rId3">
            <a:extLst/>
          </a:blip>
          <a:srcRect l="13643" t="12994" r="7796"/>
          <a:stretch>
            <a:fillRect/>
          </a:stretch>
        </p:blipFill>
        <p:spPr>
          <a:xfrm>
            <a:off x="978490" y="5469136"/>
            <a:ext cx="3344246" cy="2777844"/>
          </a:xfrm>
          <a:prstGeom prst="rect">
            <a:avLst/>
          </a:prstGeom>
          <a:ln w="12700">
            <a:miter lim="400000"/>
          </a:ln>
        </p:spPr>
      </p:pic>
      <p:grpSp>
        <p:nvGrpSpPr>
          <p:cNvPr id="814" name="成组"/>
          <p:cNvGrpSpPr/>
          <p:nvPr/>
        </p:nvGrpSpPr>
        <p:grpSpPr>
          <a:xfrm>
            <a:off x="4299279" y="4466054"/>
            <a:ext cx="11674891" cy="5884093"/>
            <a:chOff x="0" y="1510407"/>
            <a:chExt cx="11674890" cy="5884092"/>
          </a:xfrm>
        </p:grpSpPr>
        <p:grpSp>
          <p:nvGrpSpPr>
            <p:cNvPr id="810" name="成组"/>
            <p:cNvGrpSpPr/>
            <p:nvPr/>
          </p:nvGrpSpPr>
          <p:grpSpPr>
            <a:xfrm>
              <a:off x="1289567" y="1510407"/>
              <a:ext cx="4636399" cy="5884093"/>
              <a:chOff x="0" y="0"/>
              <a:chExt cx="4636398" cy="5884091"/>
            </a:xfrm>
          </p:grpSpPr>
          <p:sp>
            <p:nvSpPr>
              <p:cNvPr id="808" name="形状"/>
              <p:cNvSpPr/>
              <p:nvPr/>
            </p:nvSpPr>
            <p:spPr>
              <a:xfrm>
                <a:off x="0" y="804488"/>
                <a:ext cx="4636399" cy="5079604"/>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5">
                  <a:alpha val="6788"/>
                </a:schemeClr>
              </a:solidFill>
              <a:ln w="25400" cap="flat">
                <a:solidFill>
                  <a:schemeClr val="accent5">
                    <a:alpha val="6788"/>
                  </a:schemeClr>
                </a:solidFill>
                <a:prstDash val="solid"/>
                <a:miter lim="400000"/>
              </a:ln>
              <a:effectLst/>
            </p:spPr>
            <p:txBody>
              <a:bodyPr wrap="square" lIns="71437" tIns="71437" rIns="71437" bIns="71437" numCol="1" anchor="ctr">
                <a:noAutofit/>
              </a:bodyPr>
              <a:lstStyle/>
              <a:p>
                <a:pPr>
                  <a:defRPr sz="3200"/>
                </a:pPr>
                <a:endParaRPr/>
              </a:p>
            </p:txBody>
          </p:sp>
          <p:sp>
            <p:nvSpPr>
              <p:cNvPr id="809" name="Client’s ISP"/>
              <p:cNvSpPr txBox="1"/>
              <p:nvPr/>
            </p:nvSpPr>
            <p:spPr>
              <a:xfrm>
                <a:off x="580852" y="-1"/>
                <a:ext cx="2885382"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a:latin typeface="Gill Sans"/>
                    <a:ea typeface="Gill Sans"/>
                    <a:cs typeface="Gill Sans"/>
                    <a:sym typeface="Gill Sans"/>
                  </a:defRPr>
                </a:lvl1pPr>
              </a:lstStyle>
              <a:p>
                <a:r>
                  <a:t>Client’s ISP</a:t>
                </a:r>
              </a:p>
            </p:txBody>
          </p:sp>
        </p:grpSp>
        <p:grpSp>
          <p:nvGrpSpPr>
            <p:cNvPr id="813" name="成组"/>
            <p:cNvGrpSpPr/>
            <p:nvPr/>
          </p:nvGrpSpPr>
          <p:grpSpPr>
            <a:xfrm>
              <a:off x="-1" y="1559909"/>
              <a:ext cx="11674892" cy="4172252"/>
              <a:chOff x="0" y="-560388"/>
              <a:chExt cx="11674890" cy="4172250"/>
            </a:xfrm>
          </p:grpSpPr>
          <p:sp>
            <p:nvSpPr>
              <p:cNvPr id="811" name="l.m.n.o"/>
              <p:cNvSpPr txBox="1"/>
              <p:nvPr/>
            </p:nvSpPr>
            <p:spPr>
              <a:xfrm rot="21420000">
                <a:off x="7719703" y="-502418"/>
                <a:ext cx="2237384"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b="1">
                    <a:solidFill>
                      <a:schemeClr val="accent5"/>
                    </a:solidFill>
                    <a:latin typeface="Gill Sans"/>
                    <a:ea typeface="Gill Sans"/>
                    <a:cs typeface="Gill Sans"/>
                    <a:sym typeface="Gill Sans"/>
                  </a:defRPr>
                </a:lvl1pPr>
              </a:lstStyle>
              <a:p>
                <a:pPr>
                  <a:defRPr sz="5800"/>
                </a:pPr>
                <a:r>
                  <a:rPr sz="4800"/>
                  <a:t>l.m.n.o</a:t>
                </a:r>
              </a:p>
            </p:txBody>
          </p:sp>
          <p:sp>
            <p:nvSpPr>
              <p:cNvPr id="812" name="线条"/>
              <p:cNvSpPr/>
              <p:nvPr/>
            </p:nvSpPr>
            <p:spPr>
              <a:xfrm>
                <a:off x="0" y="520957"/>
                <a:ext cx="11674891" cy="3090906"/>
              </a:xfrm>
              <a:custGeom>
                <a:avLst/>
                <a:gdLst/>
                <a:ahLst/>
                <a:cxnLst>
                  <a:cxn ang="0">
                    <a:pos x="wd2" y="hd2"/>
                  </a:cxn>
                  <a:cxn ang="5400000">
                    <a:pos x="wd2" y="hd2"/>
                  </a:cxn>
                  <a:cxn ang="10800000">
                    <a:pos x="wd2" y="hd2"/>
                  </a:cxn>
                  <a:cxn ang="16200000">
                    <a:pos x="wd2" y="hd2"/>
                  </a:cxn>
                </a:cxnLst>
                <a:rect l="0" t="0" r="r" b="b"/>
                <a:pathLst>
                  <a:path w="21182" h="16072" extrusionOk="0">
                    <a:moveTo>
                      <a:pt x="0" y="6015"/>
                    </a:moveTo>
                    <a:cubicBezTo>
                      <a:pt x="1358" y="10226"/>
                      <a:pt x="3263" y="12648"/>
                      <a:pt x="5264" y="12695"/>
                    </a:cubicBezTo>
                    <a:cubicBezTo>
                      <a:pt x="7469" y="12746"/>
                      <a:pt x="9605" y="9876"/>
                      <a:pt x="11792" y="10860"/>
                    </a:cubicBezTo>
                    <a:cubicBezTo>
                      <a:pt x="15258" y="12422"/>
                      <a:pt x="19181" y="20998"/>
                      <a:pt x="21049" y="12070"/>
                    </a:cubicBezTo>
                    <a:cubicBezTo>
                      <a:pt x="21600" y="9434"/>
                      <a:pt x="20372" y="4385"/>
                      <a:pt x="18661" y="1436"/>
                    </a:cubicBezTo>
                    <a:cubicBezTo>
                      <a:pt x="17479" y="-602"/>
                      <a:pt x="15919" y="121"/>
                      <a:pt x="15652" y="137"/>
                    </a:cubicBezTo>
                  </a:path>
                </a:pathLst>
              </a:custGeom>
              <a:noFill/>
              <a:ln w="88900" cap="flat">
                <a:solidFill>
                  <a:schemeClr val="accent5"/>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pic>
        <p:nvPicPr>
          <p:cNvPr id="815" name="droppedImage.tiff" descr="droppedImage.tiff"/>
          <p:cNvPicPr>
            <a:picLocks noChangeAspect="1"/>
          </p:cNvPicPr>
          <p:nvPr/>
        </p:nvPicPr>
        <p:blipFill>
          <a:blip r:embed="rId3">
            <a:extLst/>
          </a:blip>
          <a:srcRect l="13643" t="12994" r="7796"/>
          <a:stretch>
            <a:fillRect/>
          </a:stretch>
        </p:blipFill>
        <p:spPr>
          <a:xfrm>
            <a:off x="3319604" y="10792959"/>
            <a:ext cx="3344245" cy="2777844"/>
          </a:xfrm>
          <a:prstGeom prst="rect">
            <a:avLst/>
          </a:prstGeom>
          <a:ln w="12700">
            <a:miter lim="400000"/>
          </a:ln>
        </p:spPr>
      </p:pic>
      <p:grpSp>
        <p:nvGrpSpPr>
          <p:cNvPr id="818" name="成组"/>
          <p:cNvGrpSpPr/>
          <p:nvPr/>
        </p:nvGrpSpPr>
        <p:grpSpPr>
          <a:xfrm>
            <a:off x="13942467" y="1756313"/>
            <a:ext cx="13866024" cy="10203380"/>
            <a:chOff x="0" y="0"/>
            <a:chExt cx="13866023" cy="10203379"/>
          </a:xfrm>
        </p:grpSpPr>
        <p:sp>
          <p:nvSpPr>
            <p:cNvPr id="816" name="形状"/>
            <p:cNvSpPr/>
            <p:nvPr/>
          </p:nvSpPr>
          <p:spPr>
            <a:xfrm>
              <a:off x="-1" y="-1"/>
              <a:ext cx="13866026" cy="10203381"/>
            </a:xfrm>
            <a:custGeom>
              <a:avLst/>
              <a:gdLst/>
              <a:ahLst/>
              <a:cxnLst>
                <a:cxn ang="0">
                  <a:pos x="wd2" y="hd2"/>
                </a:cxn>
                <a:cxn ang="5400000">
                  <a:pos x="wd2" y="hd2"/>
                </a:cxn>
                <a:cxn ang="10800000">
                  <a:pos x="wd2" y="hd2"/>
                </a:cxn>
                <a:cxn ang="16200000">
                  <a:pos x="wd2" y="hd2"/>
                </a:cxn>
              </a:cxnLst>
              <a:rect l="0" t="0" r="r" b="b"/>
              <a:pathLst>
                <a:path w="20560" h="18814" extrusionOk="0">
                  <a:moveTo>
                    <a:pt x="3794" y="3122"/>
                  </a:moveTo>
                  <a:cubicBezTo>
                    <a:pt x="3204" y="3623"/>
                    <a:pt x="2734" y="4317"/>
                    <a:pt x="2135" y="4801"/>
                  </a:cubicBezTo>
                  <a:cubicBezTo>
                    <a:pt x="1594" y="5238"/>
                    <a:pt x="941" y="5519"/>
                    <a:pt x="605" y="6209"/>
                  </a:cubicBezTo>
                  <a:cubicBezTo>
                    <a:pt x="82" y="7282"/>
                    <a:pt x="603" y="8578"/>
                    <a:pt x="552" y="9802"/>
                  </a:cubicBezTo>
                  <a:cubicBezTo>
                    <a:pt x="520" y="10594"/>
                    <a:pt x="244" y="11329"/>
                    <a:pt x="108" y="12102"/>
                  </a:cubicBezTo>
                  <a:cubicBezTo>
                    <a:pt x="-63" y="13079"/>
                    <a:pt x="-7" y="14087"/>
                    <a:pt x="105" y="15076"/>
                  </a:cubicBezTo>
                  <a:cubicBezTo>
                    <a:pt x="258" y="16430"/>
                    <a:pt x="579" y="17843"/>
                    <a:pt x="1536" y="18483"/>
                  </a:cubicBezTo>
                  <a:cubicBezTo>
                    <a:pt x="3316" y="19674"/>
                    <a:pt x="4977" y="17359"/>
                    <a:pt x="6746" y="16179"/>
                  </a:cubicBezTo>
                  <a:cubicBezTo>
                    <a:pt x="7266" y="15833"/>
                    <a:pt x="7828" y="15599"/>
                    <a:pt x="8406" y="15459"/>
                  </a:cubicBezTo>
                  <a:cubicBezTo>
                    <a:pt x="11290" y="14762"/>
                    <a:pt x="14612" y="16281"/>
                    <a:pt x="16896" y="13828"/>
                  </a:cubicBezTo>
                  <a:cubicBezTo>
                    <a:pt x="17298" y="13396"/>
                    <a:pt x="17619" y="12867"/>
                    <a:pt x="17938" y="12340"/>
                  </a:cubicBezTo>
                  <a:cubicBezTo>
                    <a:pt x="19828" y="9226"/>
                    <a:pt x="21537" y="5460"/>
                    <a:pt x="19907" y="2358"/>
                  </a:cubicBezTo>
                  <a:cubicBezTo>
                    <a:pt x="17655" y="-1926"/>
                    <a:pt x="12938" y="766"/>
                    <a:pt x="8792" y="1638"/>
                  </a:cubicBezTo>
                  <a:cubicBezTo>
                    <a:pt x="7079" y="1998"/>
                    <a:pt x="5238" y="1896"/>
                    <a:pt x="3794" y="3122"/>
                  </a:cubicBezTo>
                  <a:close/>
                </a:path>
              </a:pathLst>
            </a:custGeom>
            <a:solidFill>
              <a:schemeClr val="accent1">
                <a:satOff val="-3355"/>
                <a:lumOff val="26614"/>
                <a:alpha val="17996"/>
              </a:schemeClr>
            </a:solidFill>
            <a:ln w="25400" cap="flat">
              <a:solidFill>
                <a:schemeClr val="accent1">
                  <a:satOff val="-3355"/>
                  <a:lumOff val="26614"/>
                  <a:alpha val="17996"/>
                </a:schemeClr>
              </a:solidFill>
              <a:prstDash val="solid"/>
              <a:miter lim="400000"/>
            </a:ln>
            <a:effectLst/>
          </p:spPr>
          <p:txBody>
            <a:bodyPr wrap="square" lIns="71437" tIns="71437" rIns="71437" bIns="71437" numCol="1" anchor="ctr">
              <a:noAutofit/>
            </a:bodyPr>
            <a:lstStyle/>
            <a:p>
              <a:pPr lvl="1" algn="l" defTabSz="457200">
                <a:spcBef>
                  <a:spcPts val="2400"/>
                </a:spcBef>
                <a:defRPr sz="9800" b="1">
                  <a:latin typeface="Gill Sans"/>
                  <a:ea typeface="Gill Sans"/>
                  <a:cs typeface="Gill Sans"/>
                  <a:sym typeface="Gill Sans"/>
                </a:defRPr>
              </a:pPr>
              <a:endParaRPr/>
            </a:p>
          </p:txBody>
        </p:sp>
        <p:sp>
          <p:nvSpPr>
            <p:cNvPr id="817" name="Other ISPs"/>
            <p:cNvSpPr txBox="1"/>
            <p:nvPr/>
          </p:nvSpPr>
          <p:spPr>
            <a:xfrm>
              <a:off x="2960866" y="4312699"/>
              <a:ext cx="7246492" cy="15779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p>
              <a:pPr lvl="1" algn="l" defTabSz="457200">
                <a:spcBef>
                  <a:spcPts val="2400"/>
                </a:spcBef>
                <a:defRPr sz="9800" b="1">
                  <a:latin typeface="Gill Sans"/>
                  <a:ea typeface="Gill Sans"/>
                  <a:cs typeface="Gill Sans"/>
                  <a:sym typeface="Gill Sans"/>
                </a:defRPr>
              </a:pPr>
              <a:r>
                <a:t>Other ISPs</a:t>
              </a:r>
            </a:p>
          </p:txBody>
        </p:sp>
      </p:grpSp>
      <p:sp>
        <p:nvSpPr>
          <p:cNvPr id="819" name="Performance-based selection?…"/>
          <p:cNvSpPr txBox="1"/>
          <p:nvPr/>
        </p:nvSpPr>
        <p:spPr>
          <a:xfrm>
            <a:off x="1512005" y="7027136"/>
            <a:ext cx="19739802" cy="3468256"/>
          </a:xfrm>
          <a:prstGeom prst="rect">
            <a:avLst/>
          </a:prstGeom>
          <a:solidFill>
            <a:schemeClr val="accent4"/>
          </a:solidFill>
          <a:ln w="12700">
            <a:miter lim="400000"/>
          </a:ln>
          <a:effectLst>
            <a:outerShdw blurRad="190500" dist="152400" dir="5400000" rotWithShape="0">
              <a:srgbClr val="000000"/>
            </a:outerShdw>
          </a:effectLst>
          <a:extLst>
            <a:ext uri="{C572A759-6A51-4108-AA02-DFA0A04FC94B}">
              <ma14:wrappingTextBoxFlag xmlns:ma14="http://schemas.microsoft.com/office/mac/drawingml/2011/main" xmlns="" val="1"/>
            </a:ext>
          </a:extLst>
        </p:spPr>
        <p:txBody>
          <a:bodyPr wrap="square" lIns="71437" tIns="71437" rIns="71437" bIns="71437" anchor="ctr">
            <a:spAutoFit/>
          </a:bodyPr>
          <a:lstStyle/>
          <a:p>
            <a:pPr lvl="1" algn="l" defTabSz="457200">
              <a:spcBef>
                <a:spcPts val="2400"/>
              </a:spcBef>
              <a:defRPr sz="9800" b="1">
                <a:solidFill>
                  <a:srgbClr val="FFFFFF"/>
                </a:solidFill>
                <a:latin typeface="Gill Sans"/>
                <a:ea typeface="Gill Sans"/>
                <a:cs typeface="Gill Sans"/>
                <a:sym typeface="Gill Sans"/>
              </a:defRPr>
            </a:pPr>
            <a:r>
              <a:rPr dirty="0"/>
              <a:t>Performance-based selection?</a:t>
            </a:r>
          </a:p>
          <a:p>
            <a:pPr lvl="1" algn="l" defTabSz="457200">
              <a:spcBef>
                <a:spcPts val="2400"/>
              </a:spcBef>
              <a:defRPr sz="9800" b="1">
                <a:solidFill>
                  <a:srgbClr val="FFFFFF"/>
                </a:solidFill>
                <a:latin typeface="Gill Sans"/>
                <a:ea typeface="Gill Sans"/>
                <a:cs typeface="Gill Sans"/>
                <a:sym typeface="Gill Sans"/>
              </a:defRPr>
            </a:pPr>
            <a:r>
              <a:rPr dirty="0"/>
              <a:t>BGP route flaps?</a:t>
            </a:r>
          </a:p>
        </p:txBody>
      </p:sp>
      <p:sp>
        <p:nvSpPr>
          <p:cNvPr id="820" name="Announce the same BGP prefix from multiple locations"/>
          <p:cNvSpPr txBox="1"/>
          <p:nvPr/>
        </p:nvSpPr>
        <p:spPr>
          <a:xfrm>
            <a:off x="653716" y="2296003"/>
            <a:ext cx="23076568" cy="124938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6400" b="1">
                <a:solidFill>
                  <a:schemeClr val="accent5"/>
                </a:solidFill>
                <a:latin typeface="Gill Sans"/>
                <a:ea typeface="Gill Sans"/>
                <a:cs typeface="Gill Sans"/>
                <a:sym typeface="Gill Sans"/>
              </a:defRPr>
            </a:lvl1pPr>
          </a:lstStyle>
          <a:p>
            <a:r>
              <a:rPr dirty="0"/>
              <a:t>Announce the same BGP prefix from multiple locations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8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8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 grpId="2" animBg="1" advAuto="0"/>
      <p:bldP spid="820" grpId="1"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857A956-8946-4C2B-A79D-A448F4027D4F}"/>
              </a:ext>
            </a:extLst>
          </p:cNvPr>
          <p:cNvSpPr>
            <a:spLocks noGrp="1"/>
          </p:cNvSpPr>
          <p:nvPr>
            <p:ph type="title"/>
          </p:nvPr>
        </p:nvSpPr>
        <p:spPr/>
        <p:txBody>
          <a:bodyPr>
            <a:normAutofit/>
          </a:bodyPr>
          <a:lstStyle/>
          <a:p>
            <a:r>
              <a:rPr lang="en-US" altLang="zh-CN" sz="19299" b="1" dirty="0"/>
              <a:t>Thanks!</a:t>
            </a:r>
            <a:endParaRPr lang="zh-CN" altLang="en-US" sz="19299" b="1" dirty="0"/>
          </a:p>
        </p:txBody>
      </p:sp>
      <p:sp>
        <p:nvSpPr>
          <p:cNvPr id="4" name="文本占位符 3">
            <a:extLst>
              <a:ext uri="{FF2B5EF4-FFF2-40B4-BE49-F238E27FC236}">
                <a16:creationId xmlns:a16="http://schemas.microsoft.com/office/drawing/2014/main" id="{4AB2FE44-B99D-4297-B146-5457F93777AB}"/>
              </a:ext>
            </a:extLst>
          </p:cNvPr>
          <p:cNvSpPr>
            <a:spLocks noGrp="1"/>
          </p:cNvSpPr>
          <p:nvPr>
            <p:ph type="body" sz="quarter" idx="1"/>
          </p:nvPr>
        </p:nvSpPr>
        <p:spPr>
          <a:xfrm>
            <a:off x="4834163" y="7072307"/>
            <a:ext cx="14715677" cy="4983177"/>
          </a:xfrm>
        </p:spPr>
        <p:txBody>
          <a:bodyPr>
            <a:normAutofit/>
          </a:bodyPr>
          <a:lstStyle/>
          <a:p>
            <a:r>
              <a:rPr lang="zh-CN" altLang="en-US" sz="7800" dirty="0"/>
              <a:t>陈果 副教授</a:t>
            </a:r>
            <a:endParaRPr lang="en-US" altLang="zh-CN" sz="7800" dirty="0"/>
          </a:p>
          <a:p>
            <a:endParaRPr lang="en-US" altLang="zh-CN" sz="7800" dirty="0"/>
          </a:p>
          <a:p>
            <a:r>
              <a:rPr lang="zh-CN" altLang="en-US" dirty="0"/>
              <a:t>湖南大学</a:t>
            </a:r>
            <a:r>
              <a:rPr lang="en-US" altLang="zh-CN" dirty="0"/>
              <a:t>-</a:t>
            </a:r>
            <a:r>
              <a:rPr lang="zh-CN" altLang="en-US" dirty="0"/>
              <a:t>信息科学与工程学院</a:t>
            </a:r>
            <a:r>
              <a:rPr lang="en-US" altLang="zh-CN" dirty="0"/>
              <a:t>-</a:t>
            </a:r>
            <a:r>
              <a:rPr lang="zh-CN" altLang="en-US" dirty="0"/>
              <a:t>计算机与科学系</a:t>
            </a:r>
            <a:endParaRPr lang="en-US" altLang="zh-CN" dirty="0"/>
          </a:p>
          <a:p>
            <a:r>
              <a:rPr lang="zh-CN" altLang="en-US" dirty="0"/>
              <a:t>邮箱：</a:t>
            </a:r>
            <a:r>
              <a:rPr lang="en-US" altLang="zh-CN" u="sng" dirty="0">
                <a:solidFill>
                  <a:srgbClr val="0070C0"/>
                </a:solidFill>
              </a:rPr>
              <a:t>guochen@hnu.edu.cn</a:t>
            </a:r>
          </a:p>
          <a:p>
            <a:r>
              <a:rPr lang="zh-CN" altLang="en-US" dirty="0"/>
              <a:t>个人主页：</a:t>
            </a:r>
            <a:r>
              <a:rPr lang="en-US" altLang="zh-CN" u="sng" dirty="0">
                <a:solidFill>
                  <a:srgbClr val="0070C0"/>
                </a:solidFill>
              </a:rPr>
              <a:t>1989chenguo.github.io</a:t>
            </a:r>
          </a:p>
          <a:p>
            <a:endParaRPr lang="zh-CN" altLang="en-US" dirty="0"/>
          </a:p>
        </p:txBody>
      </p:sp>
      <p:sp>
        <p:nvSpPr>
          <p:cNvPr id="5" name="矩形 4">
            <a:extLst>
              <a:ext uri="{FF2B5EF4-FFF2-40B4-BE49-F238E27FC236}">
                <a16:creationId xmlns:a16="http://schemas.microsoft.com/office/drawing/2014/main" id="{B4EF5ABD-2385-4557-9EBF-C2839E972028}"/>
              </a:ext>
            </a:extLst>
          </p:cNvPr>
          <p:cNvSpPr/>
          <p:nvPr/>
        </p:nvSpPr>
        <p:spPr>
          <a:xfrm>
            <a:off x="4833937" y="12180494"/>
            <a:ext cx="16046312" cy="1200329"/>
          </a:xfrm>
          <a:prstGeom prst="rect">
            <a:avLst/>
          </a:prstGeom>
        </p:spPr>
        <p:txBody>
          <a:bodyPr wrap="square">
            <a:spAutoFit/>
          </a:bodyPr>
          <a:lstStyle/>
          <a:p>
            <a:pPr algn="l" defTabSz="914400" hangingPunct="1"/>
            <a:r>
              <a:rPr lang="zh-CN" altLang="en-US" sz="3600" kern="1200" dirty="0">
                <a:latin typeface="Helvetica Light"/>
                <a:hlinkClick r:id="rId2"/>
              </a:rPr>
              <a:t>https://1989chenguo.github.io/Courses/CloudComputing2018Spring.html</a:t>
            </a:r>
            <a:endParaRPr lang="en-US" altLang="zh-CN" sz="3600" kern="1200" dirty="0">
              <a:latin typeface="Helvetica Light"/>
            </a:endParaRPr>
          </a:p>
          <a:p>
            <a:pPr algn="l" defTabSz="914400" hangingPunct="1"/>
            <a:endParaRPr lang="zh-CN" altLang="en-US" sz="3600" kern="1200" dirty="0">
              <a:latin typeface="Helvetica Light"/>
            </a:endParaRPr>
          </a:p>
        </p:txBody>
      </p:sp>
    </p:spTree>
    <p:extLst>
      <p:ext uri="{BB962C8B-B14F-4D97-AF65-F5344CB8AC3E}">
        <p14:creationId xmlns:p14="http://schemas.microsoft.com/office/powerpoint/2010/main" val="204078266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 name="pasted-image-small.png" descr="pasted-image-small.png"/>
          <p:cNvPicPr>
            <a:picLocks noChangeAspect="1"/>
          </p:cNvPicPr>
          <p:nvPr/>
        </p:nvPicPr>
        <p:blipFill>
          <a:blip r:embed="rId3">
            <a:alphaModFix amt="75081"/>
            <a:extLst/>
          </a:blip>
          <a:srcRect l="16163" t="8965" r="11749" b="10033"/>
          <a:stretch>
            <a:fillRect/>
          </a:stretch>
        </p:blipFill>
        <p:spPr>
          <a:xfrm>
            <a:off x="-14765" y="0"/>
            <a:ext cx="24413528" cy="13716153"/>
          </a:xfrm>
          <a:prstGeom prst="rect">
            <a:avLst/>
          </a:prstGeom>
          <a:ln w="12700">
            <a:miter lim="400000"/>
          </a:ln>
        </p:spPr>
      </p:pic>
      <p:sp>
        <p:nvSpPr>
          <p:cNvPr id="171" name="Map adapted from image by Ktrinko (Own work) [CC0], via Wikimedia Commons"/>
          <p:cNvSpPr txBox="1"/>
          <p:nvPr/>
        </p:nvSpPr>
        <p:spPr>
          <a:xfrm>
            <a:off x="12317663" y="13060362"/>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latin typeface="Gill Sans"/>
                <a:ea typeface="Gill Sans"/>
                <a:cs typeface="Gill Sans"/>
                <a:sym typeface="Gill Sans"/>
              </a:defRPr>
            </a:lvl1pPr>
          </a:lstStyle>
          <a:p>
            <a:r>
              <a:t>Map adapted from image by Ktrinko (Own work) [CC0], via Wikimedia Commons</a:t>
            </a:r>
          </a:p>
        </p:txBody>
      </p:sp>
      <p:sp>
        <p:nvSpPr>
          <p:cNvPr id="172"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175" name="成组"/>
          <p:cNvGrpSpPr/>
          <p:nvPr/>
        </p:nvGrpSpPr>
        <p:grpSpPr>
          <a:xfrm>
            <a:off x="764157" y="2272013"/>
            <a:ext cx="1446437" cy="496587"/>
            <a:chOff x="0" y="0"/>
            <a:chExt cx="1446436" cy="496586"/>
          </a:xfrm>
        </p:grpSpPr>
        <p:sp>
          <p:nvSpPr>
            <p:cNvPr id="173" name="圆形"/>
            <p:cNvSpPr/>
            <p:nvPr/>
          </p:nvSpPr>
          <p:spPr>
            <a:xfrm>
              <a:off x="1192436" y="242586"/>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74" name="线条"/>
            <p:cNvSpPr/>
            <p:nvPr/>
          </p:nvSpPr>
          <p:spPr>
            <a:xfrm>
              <a:off x="0" y="-1"/>
              <a:ext cx="1288778" cy="346370"/>
            </a:xfrm>
            <a:custGeom>
              <a:avLst/>
              <a:gdLst/>
              <a:ahLst/>
              <a:cxnLst>
                <a:cxn ang="0">
                  <a:pos x="wd2" y="hd2"/>
                </a:cxn>
                <a:cxn ang="5400000">
                  <a:pos x="wd2" y="hd2"/>
                </a:cxn>
                <a:cxn ang="10800000">
                  <a:pos x="wd2" y="hd2"/>
                </a:cxn>
                <a:cxn ang="16200000">
                  <a:pos x="wd2" y="hd2"/>
                </a:cxn>
              </a:cxnLst>
              <a:rect l="0" t="0" r="r" b="b"/>
              <a:pathLst>
                <a:path w="21600" h="21071" extrusionOk="0">
                  <a:moveTo>
                    <a:pt x="21600" y="21071"/>
                  </a:moveTo>
                  <a:cubicBezTo>
                    <a:pt x="19065" y="15291"/>
                    <a:pt x="16350" y="10623"/>
                    <a:pt x="13512" y="7164"/>
                  </a:cubicBezTo>
                  <a:cubicBezTo>
                    <a:pt x="9162" y="1865"/>
                    <a:pt x="4584" y="-529"/>
                    <a:pt x="0" y="98"/>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200" name="成组"/>
          <p:cNvGrpSpPr/>
          <p:nvPr/>
        </p:nvGrpSpPr>
        <p:grpSpPr>
          <a:xfrm>
            <a:off x="594248" y="459088"/>
            <a:ext cx="23804396" cy="9573912"/>
            <a:chOff x="0" y="0"/>
            <a:chExt cx="23804394" cy="9573911"/>
          </a:xfrm>
        </p:grpSpPr>
        <p:grpSp>
          <p:nvGrpSpPr>
            <p:cNvPr id="178" name="成组"/>
            <p:cNvGrpSpPr/>
            <p:nvPr/>
          </p:nvGrpSpPr>
          <p:grpSpPr>
            <a:xfrm>
              <a:off x="0" y="2280304"/>
              <a:ext cx="6264544" cy="6150608"/>
              <a:chOff x="0" y="0"/>
              <a:chExt cx="6264543" cy="6150607"/>
            </a:xfrm>
          </p:grpSpPr>
          <p:sp>
            <p:nvSpPr>
              <p:cNvPr id="176" name="圆形"/>
              <p:cNvSpPr/>
              <p:nvPr/>
            </p:nvSpPr>
            <p:spPr>
              <a:xfrm>
                <a:off x="6010543" y="58966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77" name="线条"/>
              <p:cNvSpPr/>
              <p:nvPr/>
            </p:nvSpPr>
            <p:spPr>
              <a:xfrm>
                <a:off x="0" y="0"/>
                <a:ext cx="6140178" cy="60343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7927" y="19863"/>
                      <a:pt x="14501" y="17630"/>
                      <a:pt x="11414" y="14963"/>
                    </a:cubicBezTo>
                    <a:cubicBezTo>
                      <a:pt x="6633" y="10832"/>
                      <a:pt x="2746" y="5737"/>
                      <a:pt x="0"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81" name="成组"/>
            <p:cNvGrpSpPr/>
            <p:nvPr/>
          </p:nvGrpSpPr>
          <p:grpSpPr>
            <a:xfrm>
              <a:off x="228600" y="1594504"/>
              <a:ext cx="13046345" cy="6379208"/>
              <a:chOff x="0" y="0"/>
              <a:chExt cx="13046343" cy="6379207"/>
            </a:xfrm>
          </p:grpSpPr>
          <p:sp>
            <p:nvSpPr>
              <p:cNvPr id="179" name="圆形"/>
              <p:cNvSpPr/>
              <p:nvPr/>
            </p:nvSpPr>
            <p:spPr>
              <a:xfrm>
                <a:off x="12792343" y="612520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80" name="线条"/>
              <p:cNvSpPr/>
              <p:nvPr/>
            </p:nvSpPr>
            <p:spPr>
              <a:xfrm>
                <a:off x="0" y="0"/>
                <a:ext cx="12871178" cy="62375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679" y="16494"/>
                      <a:pt x="15474" y="12124"/>
                      <a:pt x="12052" y="8582"/>
                    </a:cubicBezTo>
                    <a:cubicBezTo>
                      <a:pt x="8236" y="4634"/>
                      <a:pt x="4184" y="1748"/>
                      <a:pt x="0"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84" name="成组"/>
            <p:cNvGrpSpPr/>
            <p:nvPr/>
          </p:nvGrpSpPr>
          <p:grpSpPr>
            <a:xfrm>
              <a:off x="127000" y="642010"/>
              <a:ext cx="10074545" cy="1438902"/>
              <a:chOff x="0" y="0"/>
              <a:chExt cx="10074544" cy="1438900"/>
            </a:xfrm>
          </p:grpSpPr>
          <p:sp>
            <p:nvSpPr>
              <p:cNvPr id="182" name="圆形"/>
              <p:cNvSpPr/>
              <p:nvPr/>
            </p:nvSpPr>
            <p:spPr>
              <a:xfrm>
                <a:off x="9820544" y="1184900"/>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83" name="线条"/>
              <p:cNvSpPr/>
              <p:nvPr/>
            </p:nvSpPr>
            <p:spPr>
              <a:xfrm>
                <a:off x="0" y="0"/>
                <a:ext cx="9924778" cy="1322657"/>
              </a:xfrm>
              <a:custGeom>
                <a:avLst/>
                <a:gdLst/>
                <a:ahLst/>
                <a:cxnLst>
                  <a:cxn ang="0">
                    <a:pos x="wd2" y="hd2"/>
                  </a:cxn>
                  <a:cxn ang="5400000">
                    <a:pos x="wd2" y="hd2"/>
                  </a:cxn>
                  <a:cxn ang="10800000">
                    <a:pos x="wd2" y="hd2"/>
                  </a:cxn>
                  <a:cxn ang="16200000">
                    <a:pos x="wd2" y="hd2"/>
                  </a:cxn>
                </a:cxnLst>
                <a:rect l="0" t="0" r="r" b="b"/>
                <a:pathLst>
                  <a:path w="21600" h="21188" extrusionOk="0">
                    <a:moveTo>
                      <a:pt x="21600" y="21188"/>
                    </a:moveTo>
                    <a:cubicBezTo>
                      <a:pt x="18016" y="7782"/>
                      <a:pt x="14066" y="547"/>
                      <a:pt x="10047" y="30"/>
                    </a:cubicBezTo>
                    <a:cubicBezTo>
                      <a:pt x="6613" y="-412"/>
                      <a:pt x="3201" y="4069"/>
                      <a:pt x="0" y="13224"/>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87" name="成组"/>
            <p:cNvGrpSpPr/>
            <p:nvPr/>
          </p:nvGrpSpPr>
          <p:grpSpPr>
            <a:xfrm>
              <a:off x="50800" y="0"/>
              <a:ext cx="11141345" cy="1315105"/>
              <a:chOff x="0" y="0"/>
              <a:chExt cx="11141344" cy="1315104"/>
            </a:xfrm>
          </p:grpSpPr>
          <p:sp>
            <p:nvSpPr>
              <p:cNvPr id="185" name="圆形"/>
              <p:cNvSpPr/>
              <p:nvPr/>
            </p:nvSpPr>
            <p:spPr>
              <a:xfrm>
                <a:off x="10887344" y="48911"/>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86" name="线条"/>
              <p:cNvSpPr/>
              <p:nvPr/>
            </p:nvSpPr>
            <p:spPr>
              <a:xfrm>
                <a:off x="0" y="0"/>
                <a:ext cx="10966178" cy="1315105"/>
              </a:xfrm>
              <a:custGeom>
                <a:avLst/>
                <a:gdLst/>
                <a:ahLst/>
                <a:cxnLst>
                  <a:cxn ang="0">
                    <a:pos x="wd2" y="hd2"/>
                  </a:cxn>
                  <a:cxn ang="5400000">
                    <a:pos x="wd2" y="hd2"/>
                  </a:cxn>
                  <a:cxn ang="10800000">
                    <a:pos x="wd2" y="hd2"/>
                  </a:cxn>
                  <a:cxn ang="16200000">
                    <a:pos x="wd2" y="hd2"/>
                  </a:cxn>
                </a:cxnLst>
                <a:rect l="0" t="0" r="r" b="b"/>
                <a:pathLst>
                  <a:path w="21600" h="20309" extrusionOk="0">
                    <a:moveTo>
                      <a:pt x="21600" y="2491"/>
                    </a:moveTo>
                    <a:cubicBezTo>
                      <a:pt x="17323" y="-1291"/>
                      <a:pt x="13002" y="-764"/>
                      <a:pt x="8742" y="4060"/>
                    </a:cubicBezTo>
                    <a:cubicBezTo>
                      <a:pt x="5772" y="7423"/>
                      <a:pt x="2846" y="12861"/>
                      <a:pt x="0" y="20309"/>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90" name="成组"/>
            <p:cNvGrpSpPr/>
            <p:nvPr/>
          </p:nvGrpSpPr>
          <p:grpSpPr>
            <a:xfrm>
              <a:off x="101600" y="1732947"/>
              <a:ext cx="14494145" cy="1821165"/>
              <a:chOff x="0" y="0"/>
              <a:chExt cx="14494144" cy="1821164"/>
            </a:xfrm>
          </p:grpSpPr>
          <p:sp>
            <p:nvSpPr>
              <p:cNvPr id="188" name="圆形"/>
              <p:cNvSpPr/>
              <p:nvPr/>
            </p:nvSpPr>
            <p:spPr>
              <a:xfrm>
                <a:off x="14240144" y="1567164"/>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89" name="线条"/>
              <p:cNvSpPr/>
              <p:nvPr/>
            </p:nvSpPr>
            <p:spPr>
              <a:xfrm>
                <a:off x="0" y="0"/>
                <a:ext cx="14395178" cy="1679521"/>
              </a:xfrm>
              <a:custGeom>
                <a:avLst/>
                <a:gdLst/>
                <a:ahLst/>
                <a:cxnLst>
                  <a:cxn ang="0">
                    <a:pos x="wd2" y="hd2"/>
                  </a:cxn>
                  <a:cxn ang="5400000">
                    <a:pos x="wd2" y="hd2"/>
                  </a:cxn>
                  <a:cxn ang="10800000">
                    <a:pos x="wd2" y="hd2"/>
                  </a:cxn>
                  <a:cxn ang="16200000">
                    <a:pos x="wd2" y="hd2"/>
                  </a:cxn>
                </a:cxnLst>
                <a:rect l="0" t="0" r="r" b="b"/>
                <a:pathLst>
                  <a:path w="21600" h="20462" extrusionOk="0">
                    <a:moveTo>
                      <a:pt x="21600" y="20462"/>
                    </a:moveTo>
                    <a:cubicBezTo>
                      <a:pt x="18314" y="11353"/>
                      <a:pt x="14914" y="5230"/>
                      <a:pt x="11462" y="2204"/>
                    </a:cubicBezTo>
                    <a:cubicBezTo>
                      <a:pt x="7649" y="-1138"/>
                      <a:pt x="3799" y="-678"/>
                      <a:pt x="0" y="3574"/>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93" name="成组"/>
            <p:cNvGrpSpPr/>
            <p:nvPr/>
          </p:nvGrpSpPr>
          <p:grpSpPr>
            <a:xfrm>
              <a:off x="355600" y="1302344"/>
              <a:ext cx="16627745" cy="1692968"/>
              <a:chOff x="0" y="0"/>
              <a:chExt cx="16627744" cy="1692967"/>
            </a:xfrm>
          </p:grpSpPr>
          <p:sp>
            <p:nvSpPr>
              <p:cNvPr id="191" name="圆形"/>
              <p:cNvSpPr/>
              <p:nvPr/>
            </p:nvSpPr>
            <p:spPr>
              <a:xfrm>
                <a:off x="16373744" y="1438967"/>
                <a:ext cx="254001"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2" name="线条"/>
              <p:cNvSpPr/>
              <p:nvPr/>
            </p:nvSpPr>
            <p:spPr>
              <a:xfrm>
                <a:off x="0" y="-1"/>
                <a:ext cx="16452578" cy="1551325"/>
              </a:xfrm>
              <a:custGeom>
                <a:avLst/>
                <a:gdLst/>
                <a:ahLst/>
                <a:cxnLst>
                  <a:cxn ang="0">
                    <a:pos x="wd2" y="hd2"/>
                  </a:cxn>
                  <a:cxn ang="5400000">
                    <a:pos x="wd2" y="hd2"/>
                  </a:cxn>
                  <a:cxn ang="10800000">
                    <a:pos x="wd2" y="hd2"/>
                  </a:cxn>
                  <a:cxn ang="16200000">
                    <a:pos x="wd2" y="hd2"/>
                  </a:cxn>
                </a:cxnLst>
                <a:rect l="0" t="0" r="r" b="b"/>
                <a:pathLst>
                  <a:path w="21600" h="20519" extrusionOk="0">
                    <a:moveTo>
                      <a:pt x="21600" y="20519"/>
                    </a:moveTo>
                    <a:cubicBezTo>
                      <a:pt x="17844" y="9417"/>
                      <a:pt x="13971" y="2765"/>
                      <a:pt x="10062" y="697"/>
                    </a:cubicBezTo>
                    <a:cubicBezTo>
                      <a:pt x="6700" y="-1081"/>
                      <a:pt x="3329" y="543"/>
                      <a:pt x="0" y="5544"/>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96" name="成组"/>
            <p:cNvGrpSpPr/>
            <p:nvPr/>
          </p:nvGrpSpPr>
          <p:grpSpPr>
            <a:xfrm>
              <a:off x="23333344" y="6725304"/>
              <a:ext cx="466456" cy="2848608"/>
              <a:chOff x="0" y="0"/>
              <a:chExt cx="466455" cy="2848607"/>
            </a:xfrm>
          </p:grpSpPr>
          <p:sp>
            <p:nvSpPr>
              <p:cNvPr id="194" name="圆形"/>
              <p:cNvSpPr/>
              <p:nvPr/>
            </p:nvSpPr>
            <p:spPr>
              <a:xfrm>
                <a:off x="0" y="2594607"/>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5" name="线条"/>
              <p:cNvSpPr/>
              <p:nvPr/>
            </p:nvSpPr>
            <p:spPr>
              <a:xfrm>
                <a:off x="43889" y="0"/>
                <a:ext cx="422567" cy="2783164"/>
              </a:xfrm>
              <a:custGeom>
                <a:avLst/>
                <a:gdLst/>
                <a:ahLst/>
                <a:cxnLst>
                  <a:cxn ang="0">
                    <a:pos x="wd2" y="hd2"/>
                  </a:cxn>
                  <a:cxn ang="5400000">
                    <a:pos x="wd2" y="hd2"/>
                  </a:cxn>
                  <a:cxn ang="10800000">
                    <a:pos x="wd2" y="hd2"/>
                  </a:cxn>
                  <a:cxn ang="16200000">
                    <a:pos x="wd2" y="hd2"/>
                  </a:cxn>
                </a:cxnLst>
                <a:rect l="0" t="0" r="r" b="b"/>
                <a:pathLst>
                  <a:path w="20815" h="21600" extrusionOk="0">
                    <a:moveTo>
                      <a:pt x="4224" y="21600"/>
                    </a:moveTo>
                    <a:cubicBezTo>
                      <a:pt x="477" y="18616"/>
                      <a:pt x="-785" y="15568"/>
                      <a:pt x="470" y="12532"/>
                    </a:cubicBezTo>
                    <a:cubicBezTo>
                      <a:pt x="2265" y="8192"/>
                      <a:pt x="9164" y="3943"/>
                      <a:pt x="20815" y="0"/>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199" name="成组"/>
            <p:cNvGrpSpPr/>
            <p:nvPr/>
          </p:nvGrpSpPr>
          <p:grpSpPr>
            <a:xfrm>
              <a:off x="20437744" y="1853700"/>
              <a:ext cx="3366651" cy="709812"/>
              <a:chOff x="0" y="0"/>
              <a:chExt cx="3366649" cy="709811"/>
            </a:xfrm>
          </p:grpSpPr>
          <p:sp>
            <p:nvSpPr>
              <p:cNvPr id="197" name="圆形"/>
              <p:cNvSpPr/>
              <p:nvPr/>
            </p:nvSpPr>
            <p:spPr>
              <a:xfrm>
                <a:off x="0" y="455811"/>
                <a:ext cx="254000" cy="254001"/>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8" name="线条"/>
              <p:cNvSpPr/>
              <p:nvPr/>
            </p:nvSpPr>
            <p:spPr>
              <a:xfrm>
                <a:off x="159626" y="0"/>
                <a:ext cx="3207024" cy="618968"/>
              </a:xfrm>
              <a:custGeom>
                <a:avLst/>
                <a:gdLst/>
                <a:ahLst/>
                <a:cxnLst>
                  <a:cxn ang="0">
                    <a:pos x="wd2" y="hd2"/>
                  </a:cxn>
                  <a:cxn ang="5400000">
                    <a:pos x="wd2" y="hd2"/>
                  </a:cxn>
                  <a:cxn ang="10800000">
                    <a:pos x="wd2" y="hd2"/>
                  </a:cxn>
                  <a:cxn ang="16200000">
                    <a:pos x="wd2" y="hd2"/>
                  </a:cxn>
                </a:cxnLst>
                <a:rect l="0" t="0" r="r" b="b"/>
                <a:pathLst>
                  <a:path w="21600" h="18981" extrusionOk="0">
                    <a:moveTo>
                      <a:pt x="0" y="18981"/>
                    </a:moveTo>
                    <a:cubicBezTo>
                      <a:pt x="1453" y="14628"/>
                      <a:pt x="3001" y="10974"/>
                      <a:pt x="4619" y="8076"/>
                    </a:cubicBezTo>
                    <a:cubicBezTo>
                      <a:pt x="10044" y="-1637"/>
                      <a:pt x="16035" y="-2619"/>
                      <a:pt x="21600" y="5293"/>
                    </a:cubicBezTo>
                  </a:path>
                </a:pathLst>
              </a:cu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sp>
        <p:nvSpPr>
          <p:cNvPr id="201" name="300ms"/>
          <p:cNvSpPr txBox="1"/>
          <p:nvPr/>
        </p:nvSpPr>
        <p:spPr>
          <a:xfrm>
            <a:off x="21593593" y="9434512"/>
            <a:ext cx="2389114" cy="9429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5400" b="1">
                <a:solidFill>
                  <a:schemeClr val="accent5"/>
                </a:solidFill>
                <a:latin typeface="Gill Sans"/>
                <a:ea typeface="Gill Sans"/>
                <a:cs typeface="Gill Sans"/>
                <a:sym typeface="Gill Sans"/>
              </a:defRPr>
            </a:lvl1pPr>
          </a:lstStyle>
          <a:p>
            <a:r>
              <a:t>300ms</a:t>
            </a:r>
          </a:p>
        </p:txBody>
      </p:sp>
    </p:spTree>
  </p:cSld>
  <p:clrMapOvr>
    <a:masterClrMapping/>
  </p:clrMapOvr>
  <mc:AlternateContent xmlns:mc="http://schemas.openxmlformats.org/markup-compatibility/2006" xmlns:p14="http://schemas.microsoft.com/office/powerpoint/2010/main">
    <mc:Choice Requires="p14">
      <p:transition spd="slow" p14:dur="899">
        <p:fade thruBlk="1"/>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1" animBg="1" advAuto="0"/>
      <p:bldP spid="201"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4">
            <a:extLst>
              <a:ext uri="{FF2B5EF4-FFF2-40B4-BE49-F238E27FC236}">
                <a16:creationId xmlns:a16="http://schemas.microsoft.com/office/drawing/2014/main" id="{25AC11E0-4F35-4751-9965-8B7A96CD5429}"/>
              </a:ext>
            </a:extLst>
          </p:cNvPr>
          <p:cNvPicPr>
            <a:picLocks noChangeAspect="1"/>
          </p:cNvPicPr>
          <p:nvPr/>
        </p:nvPicPr>
        <p:blipFill rotWithShape="1">
          <a:blip r:embed="rId3"/>
          <a:srcRect l="6302" t="28601" r="4736" b="25136"/>
          <a:stretch/>
        </p:blipFill>
        <p:spPr>
          <a:xfrm>
            <a:off x="2251818" y="6847304"/>
            <a:ext cx="5389158" cy="1567551"/>
          </a:xfrm>
          <a:prstGeom prst="rect">
            <a:avLst/>
          </a:prstGeom>
        </p:spPr>
      </p:pic>
      <p:sp>
        <p:nvSpPr>
          <p:cNvPr id="13" name="文本框 12">
            <a:extLst>
              <a:ext uri="{FF2B5EF4-FFF2-40B4-BE49-F238E27FC236}">
                <a16:creationId xmlns:a16="http://schemas.microsoft.com/office/drawing/2014/main" id="{D0E8F9DE-F651-48EA-92A2-9E274B59FB46}"/>
              </a:ext>
            </a:extLst>
          </p:cNvPr>
          <p:cNvSpPr txBox="1"/>
          <p:nvPr/>
        </p:nvSpPr>
        <p:spPr>
          <a:xfrm>
            <a:off x="-133360" y="9680412"/>
            <a:ext cx="10497027" cy="1569660"/>
          </a:xfrm>
          <a:prstGeom prst="rect">
            <a:avLst/>
          </a:prstGeom>
          <a:noFill/>
        </p:spPr>
        <p:txBody>
          <a:bodyPr wrap="square" rtlCol="0">
            <a:spAutoFit/>
          </a:bodyPr>
          <a:lstStyle/>
          <a:p>
            <a:pPr defTabSz="914400" hangingPunct="1"/>
            <a:r>
              <a:rPr lang="en-US" sz="4800" kern="1200" dirty="0">
                <a:solidFill>
                  <a:prstClr val="black"/>
                </a:solidFill>
                <a:latin typeface="Arial" panose="020B0604020202020204" pitchFamily="34" charset="0"/>
                <a:cs typeface="Arial" panose="020B0604020202020204" pitchFamily="34" charset="0"/>
              </a:rPr>
              <a:t>+500ms </a:t>
            </a:r>
            <a:r>
              <a:rPr lang="en-US" sz="4800" kern="1200" dirty="0">
                <a:solidFill>
                  <a:prstClr val="black"/>
                </a:solidFill>
                <a:latin typeface="Arial" panose="020B0604020202020204" pitchFamily="34" charset="0"/>
                <a:cs typeface="Arial" panose="020B0604020202020204" pitchFamily="34" charset="0"/>
                <a:sym typeface="Wingdings" panose="05000000000000000000" pitchFamily="2" charset="2"/>
              </a:rPr>
              <a:t>lead to </a:t>
            </a:r>
          </a:p>
          <a:p>
            <a:pPr defTabSz="914400" hangingPunct="1"/>
            <a:r>
              <a:rPr lang="en-US" sz="4800" kern="1200" dirty="0">
                <a:solidFill>
                  <a:prstClr val="black"/>
                </a:solidFill>
                <a:latin typeface="Arial" panose="020B0604020202020204" pitchFamily="34" charset="0"/>
                <a:cs typeface="Arial" panose="020B0604020202020204" pitchFamily="34" charset="0"/>
                <a:sym typeface="Wingdings" panose="05000000000000000000" pitchFamily="2" charset="2"/>
              </a:rPr>
              <a:t>a revenue decrease of 1.2%</a:t>
            </a:r>
          </a:p>
        </p:txBody>
      </p:sp>
      <p:sp>
        <p:nvSpPr>
          <p:cNvPr id="14" name="文本框 13">
            <a:extLst>
              <a:ext uri="{FF2B5EF4-FFF2-40B4-BE49-F238E27FC236}">
                <a16:creationId xmlns:a16="http://schemas.microsoft.com/office/drawing/2014/main" id="{0F6BB20D-0B1D-41E8-8C73-887F82D98C3A}"/>
              </a:ext>
            </a:extLst>
          </p:cNvPr>
          <p:cNvSpPr txBox="1"/>
          <p:nvPr/>
        </p:nvSpPr>
        <p:spPr>
          <a:xfrm>
            <a:off x="15183170" y="9680412"/>
            <a:ext cx="8599373" cy="1569660"/>
          </a:xfrm>
          <a:prstGeom prst="rect">
            <a:avLst/>
          </a:prstGeom>
          <a:noFill/>
        </p:spPr>
        <p:txBody>
          <a:bodyPr wrap="square" rtlCol="0">
            <a:spAutoFit/>
          </a:bodyPr>
          <a:lstStyle/>
          <a:p>
            <a:pPr defTabSz="914400" hangingPunct="1"/>
            <a:r>
              <a:rPr lang="en-US" sz="4800" kern="1200" dirty="0">
                <a:solidFill>
                  <a:prstClr val="black"/>
                </a:solidFill>
                <a:latin typeface="Arial" panose="020B0604020202020204" pitchFamily="34" charset="0"/>
                <a:cs typeface="Arial" panose="020B0604020202020204" pitchFamily="34" charset="0"/>
              </a:rPr>
              <a:t>+500ms in generating the search page =&gt; -20% in traffic</a:t>
            </a:r>
            <a:endParaRPr lang="en-US" sz="4800" kern="1200" dirty="0">
              <a:solidFill>
                <a:prstClr val="black"/>
              </a:solidFill>
              <a:latin typeface="Arial" panose="020B0604020202020204" pitchFamily="34" charset="0"/>
              <a:cs typeface="Arial" panose="020B0604020202020204" pitchFamily="34" charset="0"/>
              <a:sym typeface="Wingdings" panose="05000000000000000000" pitchFamily="2" charset="2"/>
            </a:endParaRPr>
          </a:p>
        </p:txBody>
      </p:sp>
      <p:pic>
        <p:nvPicPr>
          <p:cNvPr id="15" name="Picture 8" descr="https://pixabay.com/static/uploads/photo/2013/01/29/01/02/google-76522_640.png">
            <a:extLst>
              <a:ext uri="{FF2B5EF4-FFF2-40B4-BE49-F238E27FC236}">
                <a16:creationId xmlns:a16="http://schemas.microsoft.com/office/drawing/2014/main" id="{5B472762-44E3-4532-B60B-F2DAC62FD3F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571926" y="6422218"/>
            <a:ext cx="4082694" cy="241772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图示 15">
            <a:extLst>
              <a:ext uri="{FF2B5EF4-FFF2-40B4-BE49-F238E27FC236}">
                <a16:creationId xmlns:a16="http://schemas.microsoft.com/office/drawing/2014/main" id="{0C8EDA00-6E6E-46AE-BCC7-A4A2BD0A5455}"/>
              </a:ext>
            </a:extLst>
          </p:cNvPr>
          <p:cNvGraphicFramePr/>
          <p:nvPr>
            <p:extLst>
              <p:ext uri="{D42A27DB-BD31-4B8C-83A1-F6EECF244321}">
                <p14:modId xmlns:p14="http://schemas.microsoft.com/office/powerpoint/2010/main" val="424920078"/>
              </p:ext>
            </p:extLst>
          </p:nvPr>
        </p:nvGraphicFramePr>
        <p:xfrm>
          <a:off x="9152134" y="3435249"/>
          <a:ext cx="5517022" cy="689149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 name="标题 1">
            <a:extLst>
              <a:ext uri="{FF2B5EF4-FFF2-40B4-BE49-F238E27FC236}">
                <a16:creationId xmlns:a16="http://schemas.microsoft.com/office/drawing/2014/main" id="{38B73CDC-80DE-45FC-920B-C83F9BA8489A}"/>
              </a:ext>
            </a:extLst>
          </p:cNvPr>
          <p:cNvSpPr>
            <a:spLocks noGrp="1"/>
          </p:cNvSpPr>
          <p:nvPr>
            <p:ph type="title"/>
          </p:nvPr>
        </p:nvSpPr>
        <p:spPr/>
        <p:txBody>
          <a:bodyPr/>
          <a:lstStyle/>
          <a:p>
            <a:r>
              <a:rPr lang="en-US" altLang="zh-CN" dirty="0"/>
              <a:t>Latency is money!</a:t>
            </a:r>
            <a:endParaRPr lang="zh-CN" altLang="en-US"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16"/>
                                        </p:tgtEl>
                                      </p:cBhvr>
                                    </p:animEffect>
                                    <p:animScale>
                                      <p:cBhvr>
                                        <p:cTn id="7"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pasted-image-small.png" descr="pasted-image-small.png"/>
          <p:cNvPicPr>
            <a:picLocks noChangeAspect="1"/>
          </p:cNvPicPr>
          <p:nvPr/>
        </p:nvPicPr>
        <p:blipFill>
          <a:blip r:embed="rId3">
            <a:alphaModFix amt="75081"/>
            <a:extLst/>
          </a:blip>
          <a:srcRect l="16163" t="8965" r="11749" b="10033"/>
          <a:stretch>
            <a:fillRect/>
          </a:stretch>
        </p:blipFill>
        <p:spPr>
          <a:xfrm>
            <a:off x="-14765" y="0"/>
            <a:ext cx="24413528" cy="13716153"/>
          </a:xfrm>
          <a:prstGeom prst="rect">
            <a:avLst/>
          </a:prstGeom>
          <a:ln w="12700">
            <a:miter lim="400000"/>
          </a:ln>
        </p:spPr>
      </p:pic>
      <p:sp>
        <p:nvSpPr>
          <p:cNvPr id="219"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20" name="圆形"/>
          <p:cNvSpPr/>
          <p:nvPr/>
        </p:nvSpPr>
        <p:spPr>
          <a:xfrm>
            <a:off x="16231393" y="2489200"/>
            <a:ext cx="3175001" cy="3175000"/>
          </a:xfrm>
          <a:prstGeom prst="ellipse">
            <a:avLst/>
          </a:prstGeom>
          <a:solidFill>
            <a:srgbClr val="000000">
              <a:alpha val="43165"/>
            </a:srgbClr>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21" name="圆形"/>
          <p:cNvSpPr/>
          <p:nvPr/>
        </p:nvSpPr>
        <p:spPr>
          <a:xfrm>
            <a:off x="4725193" y="7442200"/>
            <a:ext cx="3175001" cy="3175000"/>
          </a:xfrm>
          <a:prstGeom prst="ellipse">
            <a:avLst/>
          </a:prstGeom>
          <a:solidFill>
            <a:srgbClr val="000000">
              <a:alpha val="43165"/>
            </a:srgbClr>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22" name="圆形"/>
          <p:cNvSpPr/>
          <p:nvPr/>
        </p:nvSpPr>
        <p:spPr>
          <a:xfrm>
            <a:off x="10135393" y="-254000"/>
            <a:ext cx="3175001" cy="3175000"/>
          </a:xfrm>
          <a:prstGeom prst="ellipse">
            <a:avLst/>
          </a:prstGeom>
          <a:solidFill>
            <a:srgbClr val="000000">
              <a:alpha val="43165"/>
            </a:srgbClr>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23" name="线条"/>
          <p:cNvSpPr/>
          <p:nvPr/>
        </p:nvSpPr>
        <p:spPr>
          <a:xfrm>
            <a:off x="695848" y="120788"/>
            <a:ext cx="9569179" cy="1882005"/>
          </a:xfrm>
          <a:custGeom>
            <a:avLst/>
            <a:gdLst/>
            <a:ahLst/>
            <a:cxnLst>
              <a:cxn ang="0">
                <a:pos x="wd2" y="hd2"/>
              </a:cxn>
              <a:cxn ang="5400000">
                <a:pos x="wd2" y="hd2"/>
              </a:cxn>
              <a:cxn ang="10800000">
                <a:pos x="wd2" y="hd2"/>
              </a:cxn>
              <a:cxn ang="16200000">
                <a:pos x="wd2" y="hd2"/>
              </a:cxn>
            </a:cxnLst>
            <a:rect l="0" t="0" r="r" b="b"/>
            <a:pathLst>
              <a:path w="21600" h="19055" extrusionOk="0">
                <a:moveTo>
                  <a:pt x="21600" y="6858"/>
                </a:moveTo>
                <a:cubicBezTo>
                  <a:pt x="16126" y="-2545"/>
                  <a:pt x="10060" y="-2269"/>
                  <a:pt x="4629" y="7630"/>
                </a:cubicBezTo>
                <a:cubicBezTo>
                  <a:pt x="2992" y="10614"/>
                  <a:pt x="1438" y="14449"/>
                  <a:pt x="0" y="19055"/>
                </a:cubicBezTo>
              </a:path>
            </a:pathLst>
          </a:custGeom>
          <a:ln w="317500">
            <a:solidFill>
              <a:srgbClr val="000000"/>
            </a:solidFill>
            <a:miter lim="400000"/>
            <a:tailEnd type="arrow"/>
          </a:ln>
        </p:spPr>
        <p:txBody>
          <a:bodyPr lIns="71437" tIns="71437" rIns="71437" bIns="71437" anchor="ctr"/>
          <a:lstStyle/>
          <a:p>
            <a:pPr>
              <a:defRPr sz="3200"/>
            </a:pPr>
            <a:endParaRPr/>
          </a:p>
        </p:txBody>
      </p:sp>
      <p:sp>
        <p:nvSpPr>
          <p:cNvPr id="224" name="线条"/>
          <p:cNvSpPr/>
          <p:nvPr/>
        </p:nvSpPr>
        <p:spPr>
          <a:xfrm>
            <a:off x="490953" y="2915463"/>
            <a:ext cx="4514578" cy="52469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7079" y="18323"/>
                  <a:pt x="12891" y="14720"/>
                  <a:pt x="9083" y="10830"/>
                </a:cubicBezTo>
                <a:cubicBezTo>
                  <a:pt x="5745" y="7420"/>
                  <a:pt x="2709" y="3800"/>
                  <a:pt x="0" y="0"/>
                </a:cubicBezTo>
              </a:path>
            </a:pathLst>
          </a:custGeom>
          <a:ln w="317500">
            <a:solidFill>
              <a:srgbClr val="000000"/>
            </a:solidFill>
            <a:miter lim="400000"/>
            <a:tailEnd type="arrow"/>
          </a:ln>
        </p:spPr>
        <p:txBody>
          <a:bodyPr lIns="71437" tIns="71437" rIns="71437" bIns="71437" anchor="ctr"/>
          <a:lstStyle/>
          <a:p>
            <a:pPr>
              <a:defRPr sz="3200"/>
            </a:pPr>
            <a:endParaRPr/>
          </a:p>
        </p:txBody>
      </p:sp>
      <p:sp>
        <p:nvSpPr>
          <p:cNvPr id="225" name="线条"/>
          <p:cNvSpPr/>
          <p:nvPr/>
        </p:nvSpPr>
        <p:spPr>
          <a:xfrm>
            <a:off x="1227553" y="2679281"/>
            <a:ext cx="15030178" cy="1165146"/>
          </a:xfrm>
          <a:custGeom>
            <a:avLst/>
            <a:gdLst/>
            <a:ahLst/>
            <a:cxnLst>
              <a:cxn ang="0">
                <a:pos x="wd2" y="hd2"/>
              </a:cxn>
              <a:cxn ang="5400000">
                <a:pos x="wd2" y="hd2"/>
              </a:cxn>
              <a:cxn ang="10800000">
                <a:pos x="wd2" y="hd2"/>
              </a:cxn>
              <a:cxn ang="16200000">
                <a:pos x="wd2" y="hd2"/>
              </a:cxn>
            </a:cxnLst>
            <a:rect l="0" t="0" r="r" b="b"/>
            <a:pathLst>
              <a:path w="21600" h="21146" extrusionOk="0">
                <a:moveTo>
                  <a:pt x="21600" y="21146"/>
                </a:moveTo>
                <a:cubicBezTo>
                  <a:pt x="17900" y="13260"/>
                  <a:pt x="14173" y="7568"/>
                  <a:pt x="10430" y="4090"/>
                </a:cubicBezTo>
                <a:cubicBezTo>
                  <a:pt x="6960" y="865"/>
                  <a:pt x="3480" y="-454"/>
                  <a:pt x="0" y="138"/>
                </a:cubicBezTo>
              </a:path>
            </a:pathLst>
          </a:custGeom>
          <a:ln w="317500">
            <a:solidFill>
              <a:srgbClr val="000000"/>
            </a:solidFill>
            <a:miter lim="400000"/>
            <a:tailEnd type="arrow"/>
          </a:ln>
        </p:spPr>
        <p:txBody>
          <a:bodyPr lIns="71437" tIns="71437" rIns="71437" bIns="71437" anchor="ctr"/>
          <a:lstStyle/>
          <a:p>
            <a:pPr>
              <a:defRPr sz="3200"/>
            </a:pPr>
            <a:endParaRPr/>
          </a:p>
        </p:txBody>
      </p:sp>
      <p:pic>
        <p:nvPicPr>
          <p:cNvPr id="226" name="图像" descr="图像"/>
          <p:cNvPicPr>
            <a:picLocks noChangeAspect="1"/>
          </p:cNvPicPr>
          <p:nvPr/>
        </p:nvPicPr>
        <p:blipFill>
          <a:blip r:embed="rId4">
            <a:extLst/>
          </a:blip>
          <a:stretch>
            <a:fillRect/>
          </a:stretch>
        </p:blipFill>
        <p:spPr>
          <a:xfrm>
            <a:off x="15626557" y="9294592"/>
            <a:ext cx="4384672" cy="2043983"/>
          </a:xfrm>
          <a:prstGeom prst="rect">
            <a:avLst/>
          </a:prstGeom>
          <a:ln w="12700">
            <a:miter lim="400000"/>
          </a:ln>
        </p:spPr>
      </p:pic>
      <p:sp>
        <p:nvSpPr>
          <p:cNvPr id="227" name="Map adapted from image by Ktrinko (Own work) [CC0], via Wikimedia Commons"/>
          <p:cNvSpPr txBox="1"/>
          <p:nvPr/>
        </p:nvSpPr>
        <p:spPr>
          <a:xfrm>
            <a:off x="12317663" y="13060362"/>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latin typeface="Gill Sans"/>
                <a:ea typeface="Gill Sans"/>
                <a:cs typeface="Gill Sans"/>
                <a:sym typeface="Gill Sans"/>
              </a:defRPr>
            </a:lvl1pPr>
          </a:lstStyle>
          <a:p>
            <a:r>
              <a:t>Map adapted from image by Ktrinko (Own work) [CC0], via Wikimedia Commons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6" grpId="1"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Why static caching is not enough"/>
          <p:cNvSpPr txBox="1">
            <a:spLocks noGrp="1"/>
          </p:cNvSpPr>
          <p:nvPr>
            <p:ph type="title"/>
          </p:nvPr>
        </p:nvSpPr>
        <p:spPr>
          <a:prstGeom prst="rect">
            <a:avLst/>
          </a:prstGeom>
        </p:spPr>
        <p:txBody>
          <a:bodyPr/>
          <a:lstStyle/>
          <a:p>
            <a:r>
              <a:t>Why static caching is not enough</a:t>
            </a:r>
          </a:p>
        </p:txBody>
      </p:sp>
      <p:pic>
        <p:nvPicPr>
          <p:cNvPr id="232" name="droppedImage.tiff" descr="droppedImage.tiff"/>
          <p:cNvPicPr>
            <a:picLocks noChangeAspect="1"/>
          </p:cNvPicPr>
          <p:nvPr/>
        </p:nvPicPr>
        <p:blipFill>
          <a:blip r:embed="rId3">
            <a:extLst/>
          </a:blip>
          <a:srcRect l="13643" t="12994" r="7796"/>
          <a:stretch>
            <a:fillRect/>
          </a:stretch>
        </p:blipFill>
        <p:spPr>
          <a:xfrm>
            <a:off x="1783623" y="5469136"/>
            <a:ext cx="3344245" cy="2777844"/>
          </a:xfrm>
          <a:prstGeom prst="rect">
            <a:avLst/>
          </a:prstGeom>
          <a:ln w="12700">
            <a:miter lim="400000"/>
          </a:ln>
        </p:spPr>
      </p:pic>
      <p:sp>
        <p:nvSpPr>
          <p:cNvPr id="233" name="形状"/>
          <p:cNvSpPr/>
          <p:nvPr/>
        </p:nvSpPr>
        <p:spPr>
          <a:xfrm>
            <a:off x="6790453" y="4318241"/>
            <a:ext cx="4636400" cy="5079605"/>
          </a:xfrm>
          <a:custGeom>
            <a:avLst/>
            <a:gdLst/>
            <a:ahLst/>
            <a:cxnLst>
              <a:cxn ang="0">
                <a:pos x="wd2" y="hd2"/>
              </a:cxn>
              <a:cxn ang="5400000">
                <a:pos x="wd2" y="hd2"/>
              </a:cxn>
              <a:cxn ang="10800000">
                <a:pos x="wd2" y="hd2"/>
              </a:cxn>
              <a:cxn ang="16200000">
                <a:pos x="wd2" y="hd2"/>
              </a:cxn>
            </a:cxnLst>
            <a:rect l="0" t="0" r="r" b="b"/>
            <a:pathLst>
              <a:path w="21027" h="21303" extrusionOk="0">
                <a:moveTo>
                  <a:pt x="11436" y="183"/>
                </a:moveTo>
                <a:cubicBezTo>
                  <a:pt x="9330" y="429"/>
                  <a:pt x="7178" y="492"/>
                  <a:pt x="5180" y="1165"/>
                </a:cubicBezTo>
                <a:cubicBezTo>
                  <a:pt x="3287" y="1803"/>
                  <a:pt x="1615" y="2986"/>
                  <a:pt x="870" y="4711"/>
                </a:cubicBezTo>
                <a:cubicBezTo>
                  <a:pt x="394" y="5814"/>
                  <a:pt x="368" y="7019"/>
                  <a:pt x="351" y="8204"/>
                </a:cubicBezTo>
                <a:cubicBezTo>
                  <a:pt x="329" y="9697"/>
                  <a:pt x="313" y="11192"/>
                  <a:pt x="162" y="12679"/>
                </a:cubicBezTo>
                <a:cubicBezTo>
                  <a:pt x="-47" y="14745"/>
                  <a:pt x="-340" y="17028"/>
                  <a:pt x="1343" y="18355"/>
                </a:cubicBezTo>
                <a:cubicBezTo>
                  <a:pt x="3542" y="20089"/>
                  <a:pt x="6682" y="18438"/>
                  <a:pt x="9369" y="19010"/>
                </a:cubicBezTo>
                <a:cubicBezTo>
                  <a:pt x="11517" y="19467"/>
                  <a:pt x="13153" y="21310"/>
                  <a:pt x="15389" y="21302"/>
                </a:cubicBezTo>
                <a:cubicBezTo>
                  <a:pt x="18120" y="21292"/>
                  <a:pt x="19853" y="18859"/>
                  <a:pt x="20583" y="16281"/>
                </a:cubicBezTo>
                <a:cubicBezTo>
                  <a:pt x="21083" y="14516"/>
                  <a:pt x="21260" y="12648"/>
                  <a:pt x="20583" y="10933"/>
                </a:cubicBezTo>
                <a:cubicBezTo>
                  <a:pt x="19916" y="9241"/>
                  <a:pt x="18462" y="7882"/>
                  <a:pt x="17986" y="6130"/>
                </a:cubicBezTo>
                <a:cubicBezTo>
                  <a:pt x="17500" y="4337"/>
                  <a:pt x="18030" y="2214"/>
                  <a:pt x="16570" y="891"/>
                </a:cubicBezTo>
                <a:cubicBezTo>
                  <a:pt x="15266" y="-290"/>
                  <a:pt x="13265" y="-31"/>
                  <a:pt x="11436" y="183"/>
                </a:cubicBezTo>
                <a:close/>
              </a:path>
            </a:pathLst>
          </a:custGeom>
          <a:solidFill>
            <a:schemeClr val="accent5">
              <a:alpha val="17996"/>
            </a:schemeClr>
          </a:solidFill>
          <a:ln w="25400">
            <a:solidFill>
              <a:schemeClr val="accent5">
                <a:alpha val="17996"/>
              </a:schemeClr>
            </a:solidFill>
            <a:miter lim="400000"/>
          </a:ln>
        </p:spPr>
        <p:txBody>
          <a:bodyPr lIns="71437" tIns="71437" rIns="71437" bIns="71437" anchor="ctr"/>
          <a:lstStyle/>
          <a:p>
            <a:pPr>
              <a:defRPr sz="3200"/>
            </a:pPr>
            <a:endParaRPr/>
          </a:p>
        </p:txBody>
      </p:sp>
      <p:sp>
        <p:nvSpPr>
          <p:cNvPr id="234" name="形状"/>
          <p:cNvSpPr/>
          <p:nvPr/>
        </p:nvSpPr>
        <p:spPr>
          <a:xfrm>
            <a:off x="12504730" y="1654723"/>
            <a:ext cx="13866025" cy="10203380"/>
          </a:xfrm>
          <a:custGeom>
            <a:avLst/>
            <a:gdLst/>
            <a:ahLst/>
            <a:cxnLst>
              <a:cxn ang="0">
                <a:pos x="wd2" y="hd2"/>
              </a:cxn>
              <a:cxn ang="5400000">
                <a:pos x="wd2" y="hd2"/>
              </a:cxn>
              <a:cxn ang="10800000">
                <a:pos x="wd2" y="hd2"/>
              </a:cxn>
              <a:cxn ang="16200000">
                <a:pos x="wd2" y="hd2"/>
              </a:cxn>
            </a:cxnLst>
            <a:rect l="0" t="0" r="r" b="b"/>
            <a:pathLst>
              <a:path w="20560" h="18814" extrusionOk="0">
                <a:moveTo>
                  <a:pt x="3794" y="3122"/>
                </a:moveTo>
                <a:cubicBezTo>
                  <a:pt x="3204" y="3623"/>
                  <a:pt x="2734" y="4317"/>
                  <a:pt x="2135" y="4801"/>
                </a:cubicBezTo>
                <a:cubicBezTo>
                  <a:pt x="1594" y="5238"/>
                  <a:pt x="941" y="5519"/>
                  <a:pt x="605" y="6209"/>
                </a:cubicBezTo>
                <a:cubicBezTo>
                  <a:pt x="82" y="7282"/>
                  <a:pt x="603" y="8578"/>
                  <a:pt x="552" y="9802"/>
                </a:cubicBezTo>
                <a:cubicBezTo>
                  <a:pt x="520" y="10594"/>
                  <a:pt x="244" y="11329"/>
                  <a:pt x="108" y="12102"/>
                </a:cubicBezTo>
                <a:cubicBezTo>
                  <a:pt x="-63" y="13079"/>
                  <a:pt x="-7" y="14087"/>
                  <a:pt x="105" y="15076"/>
                </a:cubicBezTo>
                <a:cubicBezTo>
                  <a:pt x="258" y="16430"/>
                  <a:pt x="579" y="17843"/>
                  <a:pt x="1536" y="18483"/>
                </a:cubicBezTo>
                <a:cubicBezTo>
                  <a:pt x="3316" y="19674"/>
                  <a:pt x="4977" y="17359"/>
                  <a:pt x="6746" y="16179"/>
                </a:cubicBezTo>
                <a:cubicBezTo>
                  <a:pt x="7266" y="15833"/>
                  <a:pt x="7828" y="15599"/>
                  <a:pt x="8406" y="15459"/>
                </a:cubicBezTo>
                <a:cubicBezTo>
                  <a:pt x="11290" y="14762"/>
                  <a:pt x="14612" y="16281"/>
                  <a:pt x="16896" y="13828"/>
                </a:cubicBezTo>
                <a:cubicBezTo>
                  <a:pt x="17298" y="13396"/>
                  <a:pt x="17619" y="12867"/>
                  <a:pt x="17938" y="12340"/>
                </a:cubicBezTo>
                <a:cubicBezTo>
                  <a:pt x="19828" y="9226"/>
                  <a:pt x="21537" y="5460"/>
                  <a:pt x="19907" y="2358"/>
                </a:cubicBezTo>
                <a:cubicBezTo>
                  <a:pt x="17655" y="-1926"/>
                  <a:pt x="12938" y="766"/>
                  <a:pt x="8792" y="1638"/>
                </a:cubicBezTo>
                <a:cubicBezTo>
                  <a:pt x="7079" y="1998"/>
                  <a:pt x="5238" y="1896"/>
                  <a:pt x="3794" y="3122"/>
                </a:cubicBezTo>
                <a:close/>
              </a:path>
            </a:pathLst>
          </a:custGeom>
          <a:solidFill>
            <a:schemeClr val="accent1">
              <a:satOff val="-3355"/>
              <a:lumOff val="26614"/>
              <a:alpha val="17996"/>
            </a:schemeClr>
          </a:solidFill>
          <a:ln w="25400">
            <a:solidFill>
              <a:schemeClr val="accent1">
                <a:satOff val="-3355"/>
                <a:lumOff val="26614"/>
                <a:alpha val="17996"/>
              </a:schemeClr>
            </a:solidFill>
            <a:miter lim="400000"/>
          </a:ln>
        </p:spPr>
        <p:txBody>
          <a:bodyPr lIns="71437" tIns="71437" rIns="71437" bIns="71437" anchor="ctr"/>
          <a:lstStyle/>
          <a:p>
            <a:pPr>
              <a:defRPr sz="3200"/>
            </a:pPr>
            <a:endParaRPr/>
          </a:p>
        </p:txBody>
      </p:sp>
      <p:sp>
        <p:nvSpPr>
          <p:cNvPr id="235" name="线条"/>
          <p:cNvSpPr/>
          <p:nvPr/>
        </p:nvSpPr>
        <p:spPr>
          <a:xfrm>
            <a:off x="5173288" y="3719848"/>
            <a:ext cx="17392372" cy="6967867"/>
          </a:xfrm>
          <a:custGeom>
            <a:avLst/>
            <a:gdLst/>
            <a:ahLst/>
            <a:cxnLst>
              <a:cxn ang="0">
                <a:pos x="wd2" y="hd2"/>
              </a:cxn>
              <a:cxn ang="5400000">
                <a:pos x="wd2" y="hd2"/>
              </a:cxn>
              <a:cxn ang="10800000">
                <a:pos x="wd2" y="hd2"/>
              </a:cxn>
              <a:cxn ang="16200000">
                <a:pos x="wd2" y="hd2"/>
              </a:cxn>
            </a:cxnLst>
            <a:rect l="0" t="0" r="r" b="b"/>
            <a:pathLst>
              <a:path w="21488" h="19706" extrusionOk="0">
                <a:moveTo>
                  <a:pt x="0" y="8114"/>
                </a:moveTo>
                <a:cubicBezTo>
                  <a:pt x="899" y="7499"/>
                  <a:pt x="1828" y="7153"/>
                  <a:pt x="2765" y="7084"/>
                </a:cubicBezTo>
                <a:cubicBezTo>
                  <a:pt x="4000" y="6993"/>
                  <a:pt x="5231" y="7384"/>
                  <a:pt x="6466" y="7340"/>
                </a:cubicBezTo>
                <a:cubicBezTo>
                  <a:pt x="8179" y="7279"/>
                  <a:pt x="9882" y="6374"/>
                  <a:pt x="11322" y="4249"/>
                </a:cubicBezTo>
                <a:cubicBezTo>
                  <a:pt x="13105" y="1619"/>
                  <a:pt x="15075" y="-1894"/>
                  <a:pt x="16500" y="1226"/>
                </a:cubicBezTo>
                <a:cubicBezTo>
                  <a:pt x="17030" y="2386"/>
                  <a:pt x="17165" y="4264"/>
                  <a:pt x="17754" y="5279"/>
                </a:cubicBezTo>
                <a:cubicBezTo>
                  <a:pt x="18895" y="7243"/>
                  <a:pt x="21600" y="5174"/>
                  <a:pt x="21484" y="9477"/>
                </a:cubicBezTo>
                <a:cubicBezTo>
                  <a:pt x="21435" y="11309"/>
                  <a:pt x="20513" y="11929"/>
                  <a:pt x="19876" y="13008"/>
                </a:cubicBezTo>
                <a:cubicBezTo>
                  <a:pt x="18966" y="14550"/>
                  <a:pt x="18634" y="17316"/>
                  <a:pt x="19072" y="19706"/>
                </a:cubicBezTo>
              </a:path>
            </a:pathLst>
          </a:custGeom>
          <a:ln w="114300">
            <a:solidFill>
              <a:schemeClr val="accent2">
                <a:alpha val="59954"/>
              </a:schemeClr>
            </a:solidFill>
            <a:miter lim="400000"/>
            <a:tailEnd type="triangle"/>
          </a:ln>
        </p:spPr>
        <p:txBody>
          <a:bodyPr lIns="71437" tIns="71437" rIns="71437" bIns="71437" anchor="ctr"/>
          <a:lstStyle/>
          <a:p>
            <a:pPr>
              <a:defRPr sz="3200"/>
            </a:pPr>
            <a:endParaRPr/>
          </a:p>
        </p:txBody>
      </p:sp>
      <p:grpSp>
        <p:nvGrpSpPr>
          <p:cNvPr id="241" name="成组"/>
          <p:cNvGrpSpPr/>
          <p:nvPr/>
        </p:nvGrpSpPr>
        <p:grpSpPr>
          <a:xfrm>
            <a:off x="5222208" y="5261412"/>
            <a:ext cx="15365225" cy="5605356"/>
            <a:chOff x="0" y="0"/>
            <a:chExt cx="15365223" cy="5605355"/>
          </a:xfrm>
        </p:grpSpPr>
        <p:sp>
          <p:nvSpPr>
            <p:cNvPr id="236" name="线条"/>
            <p:cNvSpPr/>
            <p:nvPr/>
          </p:nvSpPr>
          <p:spPr>
            <a:xfrm>
              <a:off x="5546791" y="0"/>
              <a:ext cx="9818434" cy="5605356"/>
            </a:xfrm>
            <a:custGeom>
              <a:avLst/>
              <a:gdLst/>
              <a:ahLst/>
              <a:cxnLst>
                <a:cxn ang="0">
                  <a:pos x="wd2" y="hd2"/>
                </a:cxn>
                <a:cxn ang="5400000">
                  <a:pos x="wd2" y="hd2"/>
                </a:cxn>
                <a:cxn ang="10800000">
                  <a:pos x="wd2" y="hd2"/>
                </a:cxn>
                <a:cxn ang="16200000">
                  <a:pos x="wd2" y="hd2"/>
                </a:cxn>
              </a:cxnLst>
              <a:rect l="0" t="0" r="r" b="b"/>
              <a:pathLst>
                <a:path w="21531" h="21452" extrusionOk="0">
                  <a:moveTo>
                    <a:pt x="0" y="6064"/>
                  </a:moveTo>
                  <a:cubicBezTo>
                    <a:pt x="1156" y="5287"/>
                    <a:pt x="2318" y="4540"/>
                    <a:pt x="3486" y="3821"/>
                  </a:cubicBezTo>
                  <a:cubicBezTo>
                    <a:pt x="4917" y="2942"/>
                    <a:pt x="6358" y="2106"/>
                    <a:pt x="7826" y="1432"/>
                  </a:cubicBezTo>
                  <a:cubicBezTo>
                    <a:pt x="9896" y="480"/>
                    <a:pt x="12022" y="-148"/>
                    <a:pt x="14162" y="31"/>
                  </a:cubicBezTo>
                  <a:cubicBezTo>
                    <a:pt x="15976" y="183"/>
                    <a:pt x="17786" y="933"/>
                    <a:pt x="19242" y="2825"/>
                  </a:cubicBezTo>
                  <a:cubicBezTo>
                    <a:pt x="20536" y="4507"/>
                    <a:pt x="21443" y="6996"/>
                    <a:pt x="21525" y="9801"/>
                  </a:cubicBezTo>
                  <a:cubicBezTo>
                    <a:pt x="21600" y="12377"/>
                    <a:pt x="20943" y="14812"/>
                    <a:pt x="20783" y="17368"/>
                  </a:cubicBezTo>
                  <a:cubicBezTo>
                    <a:pt x="20697" y="18736"/>
                    <a:pt x="20755" y="20120"/>
                    <a:pt x="20954" y="21452"/>
                  </a:cubicBezTo>
                </a:path>
              </a:pathLst>
            </a:custGeom>
            <a:noFill/>
            <a:ln w="114300" cap="flat">
              <a:solidFill>
                <a:schemeClr val="accent2">
                  <a:alpha val="59954"/>
                </a:schemeClr>
              </a:solidFill>
              <a:prstDash val="solid"/>
              <a:miter lim="400000"/>
              <a:headEnd type="triangle" w="med" len="med"/>
            </a:ln>
            <a:effectLst/>
          </p:spPr>
          <p:txBody>
            <a:bodyPr wrap="square" lIns="71437" tIns="71437" rIns="71437" bIns="71437" numCol="1" anchor="ctr">
              <a:noAutofit/>
            </a:bodyPr>
            <a:lstStyle/>
            <a:p>
              <a:pPr>
                <a:defRPr sz="3200"/>
              </a:pPr>
              <a:endParaRPr/>
            </a:p>
          </p:txBody>
        </p:sp>
        <p:grpSp>
          <p:nvGrpSpPr>
            <p:cNvPr id="239" name="成组"/>
            <p:cNvGrpSpPr/>
            <p:nvPr/>
          </p:nvGrpSpPr>
          <p:grpSpPr>
            <a:xfrm>
              <a:off x="2693182" y="1359971"/>
              <a:ext cx="2764146" cy="2854441"/>
              <a:chOff x="0" y="0"/>
              <a:chExt cx="2764145" cy="2854439"/>
            </a:xfrm>
          </p:grpSpPr>
          <p:pic>
            <p:nvPicPr>
              <p:cNvPr id="237" name="图像" descr="图像"/>
              <p:cNvPicPr>
                <a:picLocks noChangeAspect="1"/>
              </p:cNvPicPr>
              <p:nvPr/>
            </p:nvPicPr>
            <p:blipFill>
              <a:blip r:embed="rId4">
                <a:alphaModFix amt="92507"/>
                <a:extLst/>
              </a:blip>
              <a:srcRect l="33604" t="57128" r="49460" b="28564"/>
              <a:stretch>
                <a:fillRect/>
              </a:stretch>
            </p:blipFill>
            <p:spPr>
              <a:xfrm>
                <a:off x="0" y="0"/>
                <a:ext cx="2764146" cy="1751533"/>
              </a:xfrm>
              <a:prstGeom prst="rect">
                <a:avLst/>
              </a:prstGeom>
              <a:ln w="12700" cap="flat">
                <a:noFill/>
                <a:miter lim="400000"/>
              </a:ln>
              <a:effectLst/>
            </p:spPr>
          </p:pic>
          <p:sp>
            <p:nvSpPr>
              <p:cNvPr id="238" name="Cache"/>
              <p:cNvSpPr txBox="1"/>
              <p:nvPr/>
            </p:nvSpPr>
            <p:spPr>
              <a:xfrm>
                <a:off x="268029" y="1314564"/>
                <a:ext cx="2228177" cy="15398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71437" tIns="71437" rIns="71437" bIns="71437" numCol="1" anchor="ctr">
                <a:spAutoFit/>
              </a:bodyPr>
              <a:lstStyle/>
              <a:p>
                <a:pPr lvl="1" algn="l">
                  <a:defRPr sz="4800" b="1">
                    <a:latin typeface="Gill Sans"/>
                    <a:ea typeface="Gill Sans"/>
                    <a:cs typeface="Gill Sans"/>
                    <a:sym typeface="Gill Sans"/>
                  </a:defRPr>
                </a:pPr>
                <a:r>
                  <a:t>Cache</a:t>
                </a:r>
              </a:p>
            </p:txBody>
          </p:sp>
        </p:grpSp>
        <p:sp>
          <p:nvSpPr>
            <p:cNvPr id="240" name="线条"/>
            <p:cNvSpPr/>
            <p:nvPr/>
          </p:nvSpPr>
          <p:spPr>
            <a:xfrm>
              <a:off x="0" y="1180411"/>
              <a:ext cx="2866566" cy="573013"/>
            </a:xfrm>
            <a:custGeom>
              <a:avLst/>
              <a:gdLst/>
              <a:ahLst/>
              <a:cxnLst>
                <a:cxn ang="0">
                  <a:pos x="wd2" y="hd2"/>
                </a:cxn>
                <a:cxn ang="5400000">
                  <a:pos x="wd2" y="hd2"/>
                </a:cxn>
                <a:cxn ang="10800000">
                  <a:pos x="wd2" y="hd2"/>
                </a:cxn>
                <a:cxn ang="16200000">
                  <a:pos x="wd2" y="hd2"/>
                </a:cxn>
              </a:cxnLst>
              <a:rect l="0" t="0" r="r" b="b"/>
              <a:pathLst>
                <a:path w="21600" h="19428" extrusionOk="0">
                  <a:moveTo>
                    <a:pt x="0" y="14583"/>
                  </a:moveTo>
                  <a:cubicBezTo>
                    <a:pt x="3698" y="2739"/>
                    <a:pt x="8275" y="-2172"/>
                    <a:pt x="12763" y="890"/>
                  </a:cubicBezTo>
                  <a:cubicBezTo>
                    <a:pt x="16043" y="3127"/>
                    <a:pt x="19110" y="9563"/>
                    <a:pt x="21600" y="19428"/>
                  </a:cubicBezTo>
                </a:path>
              </a:pathLst>
            </a:custGeom>
            <a:noFill/>
            <a:ln w="114300" cap="flat">
              <a:solidFill>
                <a:schemeClr val="accent2">
                  <a:alpha val="59954"/>
                </a:schemeClr>
              </a:solidFill>
              <a:prstDash val="solid"/>
              <a:miter lim="400000"/>
              <a:headEnd type="triangle" w="med" len="med"/>
            </a:ln>
            <a:effectLst/>
          </p:spPr>
          <p:txBody>
            <a:bodyPr wrap="square" lIns="71437" tIns="71437" rIns="71437" bIns="71437" numCol="1" anchor="ctr">
              <a:noAutofit/>
            </a:bodyPr>
            <a:lstStyle/>
            <a:p>
              <a:pPr>
                <a:defRPr sz="3200"/>
              </a:pPr>
              <a:endParaRPr/>
            </a:p>
          </p:txBody>
        </p:sp>
      </p:grpSp>
      <p:sp>
        <p:nvSpPr>
          <p:cNvPr id="242" name="Client"/>
          <p:cNvSpPr txBox="1"/>
          <p:nvPr/>
        </p:nvSpPr>
        <p:spPr>
          <a:xfrm>
            <a:off x="2628520" y="8441358"/>
            <a:ext cx="1654275" cy="8413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Client</a:t>
            </a:r>
          </a:p>
        </p:txBody>
      </p:sp>
      <p:sp>
        <p:nvSpPr>
          <p:cNvPr id="243" name="Client’s ISP"/>
          <p:cNvSpPr txBox="1"/>
          <p:nvPr/>
        </p:nvSpPr>
        <p:spPr>
          <a:xfrm>
            <a:off x="7371306" y="3513752"/>
            <a:ext cx="2885382" cy="8413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Client’s ISP</a:t>
            </a:r>
          </a:p>
        </p:txBody>
      </p:sp>
      <p:sp>
        <p:nvSpPr>
          <p:cNvPr id="244" name="Other ISPs"/>
          <p:cNvSpPr txBox="1"/>
          <p:nvPr/>
        </p:nvSpPr>
        <p:spPr>
          <a:xfrm>
            <a:off x="15352543" y="6754494"/>
            <a:ext cx="2844900" cy="8413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4800">
                <a:latin typeface="Gill Sans"/>
                <a:ea typeface="Gill Sans"/>
                <a:cs typeface="Gill Sans"/>
                <a:sym typeface="Gill Sans"/>
              </a:defRPr>
            </a:lvl1pPr>
          </a:lstStyle>
          <a:p>
            <a:r>
              <a:t>Other ISPs</a:t>
            </a:r>
          </a:p>
        </p:txBody>
      </p:sp>
      <p:grpSp>
        <p:nvGrpSpPr>
          <p:cNvPr id="247" name="成组"/>
          <p:cNvGrpSpPr/>
          <p:nvPr/>
        </p:nvGrpSpPr>
        <p:grpSpPr>
          <a:xfrm>
            <a:off x="14315047" y="10684660"/>
            <a:ext cx="10615173" cy="5025497"/>
            <a:chOff x="0" y="0"/>
            <a:chExt cx="10615172" cy="5025495"/>
          </a:xfrm>
        </p:grpSpPr>
        <p:pic>
          <p:nvPicPr>
            <p:cNvPr id="245" name="图像" descr="图像"/>
            <p:cNvPicPr>
              <a:picLocks noChangeAspect="1"/>
            </p:cNvPicPr>
            <p:nvPr/>
          </p:nvPicPr>
          <p:blipFill>
            <a:blip r:embed="rId4">
              <a:alphaModFix amt="92507"/>
              <a:extLst/>
            </a:blip>
            <a:srcRect l="13441" t="45926" r="27617"/>
            <a:stretch>
              <a:fillRect/>
            </a:stretch>
          </p:blipFill>
          <p:spPr>
            <a:xfrm>
              <a:off x="3311385" y="0"/>
              <a:ext cx="7303788" cy="5025496"/>
            </a:xfrm>
            <a:prstGeom prst="rect">
              <a:avLst/>
            </a:prstGeom>
            <a:ln w="12700" cap="flat">
              <a:noFill/>
              <a:miter lim="400000"/>
            </a:ln>
            <a:effectLst/>
          </p:spPr>
        </p:pic>
        <p:sp>
          <p:nvSpPr>
            <p:cNvPr id="246" name="Web service"/>
            <p:cNvSpPr txBox="1"/>
            <p:nvPr/>
          </p:nvSpPr>
          <p:spPr>
            <a:xfrm>
              <a:off x="-1" y="1896651"/>
              <a:ext cx="3247927" cy="84137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71437" tIns="71437" rIns="71437" bIns="71437" numCol="1" anchor="ctr">
              <a:spAutoFit/>
            </a:bodyPr>
            <a:lstStyle>
              <a:lvl1pPr>
                <a:defRPr sz="4800">
                  <a:latin typeface="Gill Sans"/>
                  <a:ea typeface="Gill Sans"/>
                  <a:cs typeface="Gill Sans"/>
                  <a:sym typeface="Gill Sans"/>
                </a:defRPr>
              </a:lvl1pPr>
            </a:lstStyle>
            <a:p>
              <a:r>
                <a:t>Web service</a:t>
              </a:r>
            </a:p>
          </p:txBody>
        </p:sp>
      </p:grpSp>
      <p:grpSp>
        <p:nvGrpSpPr>
          <p:cNvPr id="250" name="成组"/>
          <p:cNvGrpSpPr/>
          <p:nvPr/>
        </p:nvGrpSpPr>
        <p:grpSpPr>
          <a:xfrm>
            <a:off x="1463670" y="10571412"/>
            <a:ext cx="9600526" cy="800101"/>
            <a:chOff x="-299496" y="0"/>
            <a:chExt cx="8996334" cy="800100"/>
          </a:xfrm>
        </p:grpSpPr>
        <p:sp>
          <p:nvSpPr>
            <p:cNvPr id="248" name="Volume and diversity of content"/>
            <p:cNvSpPr txBox="1"/>
            <p:nvPr/>
          </p:nvSpPr>
          <p:spPr>
            <a:xfrm>
              <a:off x="686689" y="0"/>
              <a:ext cx="8010150" cy="8001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defRPr sz="4800">
                  <a:latin typeface="Gill Sans"/>
                  <a:ea typeface="Gill Sans"/>
                  <a:cs typeface="Gill Sans"/>
                  <a:sym typeface="Gill Sans"/>
                </a:defRPr>
              </a:lvl1pPr>
            </a:lstStyle>
            <a:p>
              <a:r>
                <a:rPr dirty="0"/>
                <a:t>Volume and diversity of content</a:t>
              </a:r>
            </a:p>
          </p:txBody>
        </p:sp>
        <p:sp>
          <p:nvSpPr>
            <p:cNvPr id="249" name="1"/>
            <p:cNvSpPr/>
            <p:nvPr/>
          </p:nvSpPr>
          <p:spPr>
            <a:xfrm>
              <a:off x="-299497" y="19050"/>
              <a:ext cx="762001" cy="762001"/>
            </a:xfrm>
            <a:prstGeom prst="ellipse">
              <a:avLst/>
            </a:prstGeom>
            <a:solidFill>
              <a:schemeClr val="accent5"/>
            </a:solid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defRPr sz="4000">
                  <a:solidFill>
                    <a:srgbClr val="FFFFFF"/>
                  </a:solidFill>
                  <a:latin typeface="Gill Sans"/>
                  <a:ea typeface="Gill Sans"/>
                  <a:cs typeface="Gill Sans"/>
                  <a:sym typeface="Gill Sans"/>
                </a:defRPr>
              </a:lvl1pPr>
            </a:lstStyle>
            <a:p>
              <a:r>
                <a:t>1</a:t>
              </a:r>
            </a:p>
          </p:txBody>
        </p:sp>
      </p:grpSp>
      <p:grpSp>
        <p:nvGrpSpPr>
          <p:cNvPr id="253" name="成组"/>
          <p:cNvGrpSpPr/>
          <p:nvPr/>
        </p:nvGrpSpPr>
        <p:grpSpPr>
          <a:xfrm>
            <a:off x="1463670" y="11837195"/>
            <a:ext cx="10728330" cy="800101"/>
            <a:chOff x="-299496" y="0"/>
            <a:chExt cx="10188520" cy="800100"/>
          </a:xfrm>
        </p:grpSpPr>
        <p:sp>
          <p:nvSpPr>
            <p:cNvPr id="251" name="Dynamic content, encrypted content"/>
            <p:cNvSpPr txBox="1"/>
            <p:nvPr/>
          </p:nvSpPr>
          <p:spPr>
            <a:xfrm>
              <a:off x="689173" y="0"/>
              <a:ext cx="9199851" cy="8001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defRPr sz="4800">
                  <a:latin typeface="Gill Sans"/>
                  <a:ea typeface="Gill Sans"/>
                  <a:cs typeface="Gill Sans"/>
                  <a:sym typeface="Gill Sans"/>
                </a:defRPr>
              </a:lvl1pPr>
            </a:lstStyle>
            <a:p>
              <a:r>
                <a:rPr dirty="0"/>
                <a:t>Dynamic content, encrypted content</a:t>
              </a:r>
            </a:p>
          </p:txBody>
        </p:sp>
        <p:sp>
          <p:nvSpPr>
            <p:cNvPr id="252" name="2"/>
            <p:cNvSpPr/>
            <p:nvPr/>
          </p:nvSpPr>
          <p:spPr>
            <a:xfrm>
              <a:off x="-299497" y="19050"/>
              <a:ext cx="762001" cy="762001"/>
            </a:xfrm>
            <a:prstGeom prst="ellipse">
              <a:avLst/>
            </a:prstGeom>
            <a:solidFill>
              <a:schemeClr val="accent5"/>
            </a:solid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ctr">
              <a:noAutofit/>
            </a:bodyPr>
            <a:lstStyle>
              <a:lvl1pPr>
                <a:defRPr sz="4000">
                  <a:solidFill>
                    <a:srgbClr val="FFFFFF"/>
                  </a:solidFill>
                  <a:latin typeface="Gill Sans"/>
                  <a:ea typeface="Gill Sans"/>
                  <a:cs typeface="Gill Sans"/>
                  <a:sym typeface="Gill Sans"/>
                </a:defRPr>
              </a:lvl1pPr>
            </a:lstStyle>
            <a:p>
              <a:r>
                <a:t>2</a:t>
              </a:r>
            </a:p>
          </p:txBody>
        </p:sp>
      </p:grpSp>
      <p:grpSp>
        <p:nvGrpSpPr>
          <p:cNvPr id="257" name="成组"/>
          <p:cNvGrpSpPr/>
          <p:nvPr/>
        </p:nvGrpSpPr>
        <p:grpSpPr>
          <a:xfrm>
            <a:off x="4038472" y="8101747"/>
            <a:ext cx="4430255" cy="5236062"/>
            <a:chOff x="0" y="0"/>
            <a:chExt cx="4430254" cy="5236060"/>
          </a:xfrm>
        </p:grpSpPr>
        <p:pic>
          <p:nvPicPr>
            <p:cNvPr id="254" name="droppedImage.tiff" descr="droppedImage.tiff"/>
            <p:cNvPicPr>
              <a:picLocks noChangeAspect="1"/>
            </p:cNvPicPr>
            <p:nvPr/>
          </p:nvPicPr>
          <p:blipFill>
            <a:blip r:embed="rId3">
              <a:extLst/>
            </a:blip>
            <a:srcRect l="13643" t="12994" r="7796"/>
            <a:stretch>
              <a:fillRect/>
            </a:stretch>
          </p:blipFill>
          <p:spPr>
            <a:xfrm>
              <a:off x="0" y="2458217"/>
              <a:ext cx="3344245" cy="2777844"/>
            </a:xfrm>
            <a:prstGeom prst="rect">
              <a:avLst/>
            </a:prstGeom>
            <a:ln w="12700" cap="flat">
              <a:noFill/>
              <a:miter lim="400000"/>
            </a:ln>
            <a:effectLst/>
          </p:spPr>
        </p:pic>
        <p:sp>
          <p:nvSpPr>
            <p:cNvPr id="255" name="线条"/>
            <p:cNvSpPr/>
            <p:nvPr/>
          </p:nvSpPr>
          <p:spPr>
            <a:xfrm>
              <a:off x="2644349" y="29137"/>
              <a:ext cx="1785906" cy="25141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3" y="18205"/>
                    <a:pt x="2079" y="14917"/>
                    <a:pt x="4356" y="11901"/>
                  </a:cubicBezTo>
                  <a:cubicBezTo>
                    <a:pt x="8234" y="6763"/>
                    <a:pt x="14259" y="2605"/>
                    <a:pt x="21600" y="0"/>
                  </a:cubicBezTo>
                </a:path>
              </a:pathLst>
            </a:custGeom>
            <a:noFill/>
            <a:ln w="114300" cap="flat">
              <a:solidFill>
                <a:schemeClr val="accent2">
                  <a:alpha val="59954"/>
                </a:schemeClr>
              </a:solidFill>
              <a:prstDash val="solid"/>
              <a:miter lim="400000"/>
              <a:headEnd type="triangle" w="med" len="med"/>
            </a:ln>
            <a:effectLst/>
          </p:spPr>
          <p:txBody>
            <a:bodyPr wrap="square" lIns="71437" tIns="71437" rIns="71437" bIns="71437" numCol="1" anchor="ctr">
              <a:noAutofit/>
            </a:bodyPr>
            <a:lstStyle/>
            <a:p>
              <a:pPr>
                <a:defRPr sz="3200"/>
              </a:pPr>
              <a:endParaRPr/>
            </a:p>
          </p:txBody>
        </p:sp>
        <p:sp>
          <p:nvSpPr>
            <p:cNvPr id="256" name="线条"/>
            <p:cNvSpPr/>
            <p:nvPr/>
          </p:nvSpPr>
          <p:spPr>
            <a:xfrm>
              <a:off x="2253763" y="0"/>
              <a:ext cx="1785906" cy="25141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3" y="18205"/>
                    <a:pt x="2079" y="14917"/>
                    <a:pt x="4356" y="11901"/>
                  </a:cubicBezTo>
                  <a:cubicBezTo>
                    <a:pt x="8234" y="6763"/>
                    <a:pt x="14259" y="2605"/>
                    <a:pt x="21600" y="0"/>
                  </a:cubicBezTo>
                </a:path>
              </a:pathLst>
            </a:custGeom>
            <a:noFill/>
            <a:ln w="114300" cap="flat">
              <a:solidFill>
                <a:schemeClr val="accent2">
                  <a:alpha val="59954"/>
                </a:schemeClr>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3" nodeType="clickEffect">
                                  <p:stCondLst>
                                    <p:cond delay="0"/>
                                  </p:stCondLst>
                                  <p:iterate>
                                    <p:tmAbs val="0"/>
                                  </p:iterate>
                                  <p:childTnLst>
                                    <p:set>
                                      <p:cBhvr>
                                        <p:cTn id="14" fill="hold">
                                          <p:stCondLst>
                                            <p:cond delay="0"/>
                                          </p:stCondLst>
                                        </p:cTn>
                                        <p:tgtEl>
                                          <p:spTgt spid="257"/>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grpId="4" nodeType="afterEffect">
                                  <p:stCondLst>
                                    <p:cond delay="0"/>
                                  </p:stCondLst>
                                  <p:iterate>
                                    <p:tmAbs val="0"/>
                                  </p:iterate>
                                  <p:childTnLst>
                                    <p:set>
                                      <p:cBhvr>
                                        <p:cTn id="17" fill="hold"/>
                                        <p:tgtEl>
                                          <p:spTgt spid="250"/>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5" nodeType="clickEffect">
                                  <p:stCondLst>
                                    <p:cond delay="0"/>
                                  </p:stCondLst>
                                  <p:iterate>
                                    <p:tmAbs val="0"/>
                                  </p:iterate>
                                  <p:childTnLst>
                                    <p:set>
                                      <p:cBhvr>
                                        <p:cTn id="21" fill="hold"/>
                                        <p:tgtEl>
                                          <p:spTgt spid="2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1" animBg="1" advAuto="0"/>
      <p:bldP spid="250" grpId="4" animBg="1" advAuto="0"/>
      <p:bldP spid="253" grpId="5" animBg="1" advAuto="0"/>
      <p:bldP spid="257" grpId="2" animBg="1" advAuto="0"/>
      <p:bldP spid="257" grpId="3"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CDNs solve these problems"/>
          <p:cNvSpPr txBox="1">
            <a:spLocks noGrp="1"/>
          </p:cNvSpPr>
          <p:nvPr>
            <p:ph type="title"/>
          </p:nvPr>
        </p:nvSpPr>
        <p:spPr>
          <a:xfrm>
            <a:off x="1909217" y="-94"/>
            <a:ext cx="20565566" cy="2500313"/>
          </a:xfrm>
          <a:prstGeom prst="rect">
            <a:avLst/>
          </a:prstGeom>
        </p:spPr>
        <p:txBody>
          <a:bodyPr/>
          <a:lstStyle/>
          <a:p>
            <a:r>
              <a:t>CDNs solve these problems</a:t>
            </a:r>
          </a:p>
        </p:txBody>
      </p:sp>
      <p:sp>
        <p:nvSpPr>
          <p:cNvPr id="262" name="“Sixty-two percent of all Internet traffic will cross CDNs by 2019 globally, up from 39 percent in 2014.”…"/>
          <p:cNvSpPr txBox="1"/>
          <p:nvPr/>
        </p:nvSpPr>
        <p:spPr>
          <a:xfrm>
            <a:off x="2650029" y="4995632"/>
            <a:ext cx="19824753" cy="3724737"/>
          </a:xfrm>
          <a:prstGeom prst="rect">
            <a:avLst/>
          </a:prstGeom>
          <a:solidFill>
            <a:schemeClr val="accent4"/>
          </a:solidFill>
          <a:ln w="12700">
            <a:miter lim="400000"/>
          </a:ln>
          <a:effectLst>
            <a:outerShdw blurRad="190500" dist="152400" dir="5400000" rotWithShape="0">
              <a:srgbClr val="000000"/>
            </a:outerShdw>
          </a:effectLst>
          <a:extLst>
            <a:ext uri="{C572A759-6A51-4108-AA02-DFA0A04FC94B}">
              <ma14:wrappingTextBoxFlag xmlns:ma14="http://schemas.microsoft.com/office/mac/drawingml/2011/main" xmlns="" val="1"/>
            </a:ext>
          </a:extLst>
        </p:spPr>
        <p:txBody>
          <a:bodyPr wrap="square" lIns="71437" tIns="71437" rIns="71437" bIns="71437" anchor="ctr">
            <a:spAutoFit/>
          </a:bodyPr>
          <a:lstStyle/>
          <a:p>
            <a:pPr lvl="1" algn="l" defTabSz="457200">
              <a:spcBef>
                <a:spcPts val="2400"/>
              </a:spcBef>
              <a:defRPr sz="7200" i="1">
                <a:solidFill>
                  <a:srgbClr val="FFFFFF"/>
                </a:solidFill>
                <a:latin typeface="Gill Sans"/>
                <a:ea typeface="Gill Sans"/>
                <a:cs typeface="Gill Sans"/>
                <a:sym typeface="Gill Sans"/>
              </a:defRPr>
            </a:pPr>
            <a:r>
              <a:rPr dirty="0"/>
              <a:t>“Sixty-two percent of all Internet traffic will cross CDNs by 2019 globally, up from 39 percent in 2014.” </a:t>
            </a:r>
          </a:p>
          <a:p>
            <a:pPr lvl="1" algn="r" defTabSz="457200">
              <a:spcBef>
                <a:spcPts val="2000"/>
              </a:spcBef>
              <a:defRPr sz="7200" i="1">
                <a:solidFill>
                  <a:srgbClr val="FFFFFF"/>
                </a:solidFill>
                <a:latin typeface="Gill Sans"/>
                <a:ea typeface="Gill Sans"/>
                <a:cs typeface="Gill Sans"/>
                <a:sym typeface="Gill Sans"/>
              </a:defRPr>
            </a:pPr>
            <a:r>
              <a:rPr dirty="0"/>
              <a:t> </a:t>
            </a:r>
            <a:r>
              <a:rPr i="0" dirty="0"/>
              <a:t>— Cisco</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1" name="pasted-image-small.png" descr="pasted-image-small.png"/>
          <p:cNvPicPr>
            <a:picLocks noChangeAspect="1"/>
          </p:cNvPicPr>
          <p:nvPr/>
        </p:nvPicPr>
        <p:blipFill>
          <a:blip r:embed="rId3">
            <a:alphaModFix amt="40272"/>
            <a:extLst/>
          </a:blip>
          <a:srcRect l="16163" t="8965" r="11749" b="10033"/>
          <a:stretch>
            <a:fillRect/>
          </a:stretch>
        </p:blipFill>
        <p:spPr>
          <a:xfrm>
            <a:off x="-14765" y="0"/>
            <a:ext cx="24413528" cy="13716153"/>
          </a:xfrm>
          <a:prstGeom prst="rect">
            <a:avLst/>
          </a:prstGeom>
          <a:ln w="12700">
            <a:miter lim="400000"/>
          </a:ln>
        </p:spPr>
      </p:pic>
      <p:sp>
        <p:nvSpPr>
          <p:cNvPr id="282" name="圆形"/>
          <p:cNvSpPr/>
          <p:nvPr/>
        </p:nvSpPr>
        <p:spPr>
          <a:xfrm>
            <a:off x="76992" y="2045140"/>
            <a:ext cx="508001" cy="5080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3" name="圆形"/>
          <p:cNvSpPr/>
          <p:nvPr/>
        </p:nvSpPr>
        <p:spPr>
          <a:xfrm>
            <a:off x="10668792" y="11307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4" name="圆形"/>
          <p:cNvSpPr/>
          <p:nvPr/>
        </p:nvSpPr>
        <p:spPr>
          <a:xfrm>
            <a:off x="19990593" y="45851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5" name="圆形"/>
          <p:cNvSpPr/>
          <p:nvPr/>
        </p:nvSpPr>
        <p:spPr>
          <a:xfrm>
            <a:off x="12954793" y="3010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6" name="圆形"/>
          <p:cNvSpPr/>
          <p:nvPr/>
        </p:nvSpPr>
        <p:spPr>
          <a:xfrm>
            <a:off x="23673593" y="107319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7" name="圆形"/>
          <p:cNvSpPr/>
          <p:nvPr/>
        </p:nvSpPr>
        <p:spPr>
          <a:xfrm>
            <a:off x="6858793" y="7836340"/>
            <a:ext cx="406401" cy="406401"/>
          </a:xfrm>
          <a:prstGeom prst="ellipse">
            <a:avLst/>
          </a:prstGeom>
          <a:solidFill>
            <a:schemeClr val="accent5"/>
          </a:solidFill>
          <a:ln w="12700">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8" name="1. Spread the content servers globally"/>
          <p:cNvSpPr txBox="1"/>
          <p:nvPr/>
        </p:nvSpPr>
        <p:spPr>
          <a:xfrm>
            <a:off x="4608758" y="11353800"/>
            <a:ext cx="15166484" cy="1249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defRPr sz="7200" b="1">
                <a:solidFill>
                  <a:schemeClr val="accent5"/>
                </a:solidFill>
                <a:latin typeface="Gill Sans"/>
                <a:ea typeface="Gill Sans"/>
                <a:cs typeface="Gill Sans"/>
                <a:sym typeface="Gill Sans"/>
              </a:defRPr>
            </a:lvl1pPr>
          </a:lstStyle>
          <a:p>
            <a:r>
              <a:t>1. Spread the content servers globally</a:t>
            </a:r>
          </a:p>
        </p:txBody>
      </p:sp>
      <p:sp>
        <p:nvSpPr>
          <p:cNvPr id="289" name="Map adapted from image by Ktrinko (Own work) [CC0], via Wikimedia Commons"/>
          <p:cNvSpPr txBox="1"/>
          <p:nvPr/>
        </p:nvSpPr>
        <p:spPr>
          <a:xfrm>
            <a:off x="12343689" y="47079"/>
            <a:ext cx="11999765" cy="5492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defRPr sz="2800">
                <a:solidFill>
                  <a:srgbClr val="53585F"/>
                </a:solidFill>
                <a:latin typeface="Gill Sans"/>
                <a:ea typeface="Gill Sans"/>
                <a:cs typeface="Gill Sans"/>
                <a:sym typeface="Gill Sans"/>
              </a:defRPr>
            </a:lvl1pPr>
          </a:lstStyle>
          <a:p>
            <a:r>
              <a:t>Map adapted from image by Ktrinko (Own work) [CC0], via Wikimedia Commons</a:t>
            </a:r>
          </a:p>
        </p:txBody>
      </p:sp>
    </p:spTree>
  </p:cSld>
  <p:clrMapOvr>
    <a:masterClrMapping/>
  </p:clrMapOvr>
  <mc:AlternateContent xmlns:mc="http://schemas.openxmlformats.org/markup-compatibility/2006" xmlns:p14="http://schemas.microsoft.com/office/powerpoint/2010/main">
    <mc:Choice Requires="p14">
      <p:transition spd="med" p14:dur="699">
        <p:fade thruBlk="1"/>
      </p:transition>
    </mc:Choice>
    <mc:Fallback xmlns="">
      <p:transition spd="fast">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_rels/theme4.xml.rels><?xml version="1.0" encoding="UTF-8" standalone="yes"?>
<Relationships xmlns="http://schemas.openxmlformats.org/package/2006/relationships"><Relationship Id="rId1" Type="http://schemas.openxmlformats.org/officeDocument/2006/relationships/image" Target="../media/image1.png"/></Relationships>
</file>

<file path=ppt/theme/_rels/theme5.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2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4345</Words>
  <Application>Microsoft Office PowerPoint</Application>
  <PresentationFormat>自定义</PresentationFormat>
  <Paragraphs>312</Paragraphs>
  <Slides>35</Slides>
  <Notes>31</Notes>
  <HiddenSlides>0</HiddenSlides>
  <MMClips>0</MMClips>
  <ScaleCrop>false</ScaleCrop>
  <HeadingPairs>
    <vt:vector size="6" baseType="variant">
      <vt:variant>
        <vt:lpstr>已用的字体</vt:lpstr>
      </vt:variant>
      <vt:variant>
        <vt:i4>11</vt:i4>
      </vt:variant>
      <vt:variant>
        <vt:lpstr>主题</vt:lpstr>
      </vt:variant>
      <vt:variant>
        <vt:i4>4</vt:i4>
      </vt:variant>
      <vt:variant>
        <vt:lpstr>幻灯片标题</vt:lpstr>
      </vt:variant>
      <vt:variant>
        <vt:i4>35</vt:i4>
      </vt:variant>
    </vt:vector>
  </HeadingPairs>
  <TitlesOfParts>
    <vt:vector size="50" baseType="lpstr">
      <vt:lpstr>Gill Sans</vt:lpstr>
      <vt:lpstr>Helvetica Light</vt:lpstr>
      <vt:lpstr>Helvetica Neue</vt:lpstr>
      <vt:lpstr>Open Sans</vt:lpstr>
      <vt:lpstr>宋体</vt:lpstr>
      <vt:lpstr>微软雅黑</vt:lpstr>
      <vt:lpstr>Abadi</vt:lpstr>
      <vt:lpstr>Arial</vt:lpstr>
      <vt:lpstr>Calibri</vt:lpstr>
      <vt:lpstr>Helvetica</vt:lpstr>
      <vt:lpstr>Wingdings</vt:lpstr>
      <vt:lpstr>White</vt:lpstr>
      <vt:lpstr>1_White</vt:lpstr>
      <vt:lpstr>Office Theme</vt:lpstr>
      <vt:lpstr>2_White</vt:lpstr>
      <vt:lpstr>云计算技术</vt:lpstr>
      <vt:lpstr>What we have learned</vt:lpstr>
      <vt:lpstr>Content delivery networks</vt:lpstr>
      <vt:lpstr>PowerPoint 演示文稿</vt:lpstr>
      <vt:lpstr>Latency is money!</vt:lpstr>
      <vt:lpstr>PowerPoint 演示文稿</vt:lpstr>
      <vt:lpstr>Why static caching is not enough</vt:lpstr>
      <vt:lpstr>CDNs solve these problems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Internet routing can be circuitous</vt:lpstr>
      <vt:lpstr>Internet routing can be circuitous</vt:lpstr>
      <vt:lpstr>Internet routing can be circuitous</vt:lpstr>
      <vt:lpstr>Overlay routing: lower latency, loss</vt:lpstr>
      <vt:lpstr>PowerPoint 演示文稿</vt:lpstr>
      <vt:lpstr>PowerPoint 演示文稿</vt:lpstr>
      <vt:lpstr>PowerPoint 演示文稿</vt:lpstr>
      <vt:lpstr>PowerPoint 演示文稿</vt:lpstr>
      <vt:lpstr>PowerPoint 演示文稿</vt:lpstr>
      <vt:lpstr>PowerPoint 演示文稿</vt:lpstr>
      <vt:lpstr>URL rewriting</vt:lpstr>
      <vt:lpstr>DNS customized by location</vt:lpstr>
      <vt:lpstr>Root name servers</vt:lpstr>
      <vt:lpstr>Example: DNS lookup for baidu</vt:lpstr>
      <vt:lpstr>DNS customized by location</vt:lpstr>
      <vt:lpstr>Anycast routing based approach</vt:lpstr>
      <vt:lpstr>Anycast routing based approach</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云计算技术</dc:title>
  <cp:lastModifiedBy>guo chen</cp:lastModifiedBy>
  <cp:revision>38</cp:revision>
  <dcterms:modified xsi:type="dcterms:W3CDTF">2018-04-09T00:55:44Z</dcterms:modified>
</cp:coreProperties>
</file>